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notesMasterIdLst>
    <p:notesMasterId r:id="rId66"/>
  </p:notesMasterIdLst>
  <p:handoutMasterIdLst>
    <p:handoutMasterId r:id="rId67"/>
  </p:handoutMasterIdLst>
  <p:sldIdLst>
    <p:sldId id="256" r:id="rId2"/>
    <p:sldId id="560" r:id="rId3"/>
    <p:sldId id="257" r:id="rId4"/>
    <p:sldId id="282" r:id="rId5"/>
    <p:sldId id="295" r:id="rId6"/>
    <p:sldId id="318" r:id="rId7"/>
    <p:sldId id="261" r:id="rId8"/>
    <p:sldId id="525" r:id="rId9"/>
    <p:sldId id="526" r:id="rId10"/>
    <p:sldId id="289" r:id="rId11"/>
    <p:sldId id="285" r:id="rId12"/>
    <p:sldId id="305" r:id="rId13"/>
    <p:sldId id="571" r:id="rId14"/>
    <p:sldId id="311" r:id="rId15"/>
    <p:sldId id="529" r:id="rId16"/>
    <p:sldId id="531" r:id="rId17"/>
    <p:sldId id="572" r:id="rId18"/>
    <p:sldId id="566" r:id="rId19"/>
    <p:sldId id="578" r:id="rId20"/>
    <p:sldId id="535" r:id="rId21"/>
    <p:sldId id="557" r:id="rId22"/>
    <p:sldId id="573" r:id="rId23"/>
    <p:sldId id="304" r:id="rId24"/>
    <p:sldId id="575" r:id="rId25"/>
    <p:sldId id="577" r:id="rId26"/>
    <p:sldId id="306" r:id="rId27"/>
    <p:sldId id="499" r:id="rId28"/>
    <p:sldId id="339" r:id="rId29"/>
    <p:sldId id="536" r:id="rId30"/>
    <p:sldId id="541" r:id="rId31"/>
    <p:sldId id="543" r:id="rId32"/>
    <p:sldId id="542" r:id="rId33"/>
    <p:sldId id="564" r:id="rId34"/>
    <p:sldId id="570" r:id="rId35"/>
    <p:sldId id="550" r:id="rId36"/>
    <p:sldId id="554" r:id="rId37"/>
    <p:sldId id="508" r:id="rId38"/>
    <p:sldId id="509" r:id="rId39"/>
    <p:sldId id="510" r:id="rId40"/>
    <p:sldId id="511" r:id="rId41"/>
    <p:sldId id="555" r:id="rId42"/>
    <p:sldId id="494" r:id="rId43"/>
    <p:sldId id="485" r:id="rId44"/>
    <p:sldId id="486" r:id="rId45"/>
    <p:sldId id="337" r:id="rId46"/>
    <p:sldId id="567" r:id="rId47"/>
    <p:sldId id="568" r:id="rId48"/>
    <p:sldId id="514" r:id="rId49"/>
    <p:sldId id="515" r:id="rId50"/>
    <p:sldId id="341" r:id="rId51"/>
    <p:sldId id="313" r:id="rId52"/>
    <p:sldId id="317" r:id="rId53"/>
    <p:sldId id="314" r:id="rId54"/>
    <p:sldId id="520" r:id="rId55"/>
    <p:sldId id="576" r:id="rId56"/>
    <p:sldId id="521" r:id="rId57"/>
    <p:sldId id="558" r:id="rId58"/>
    <p:sldId id="396" r:id="rId59"/>
    <p:sldId id="394" r:id="rId60"/>
    <p:sldId id="395" r:id="rId61"/>
    <p:sldId id="356" r:id="rId62"/>
    <p:sldId id="286" r:id="rId63"/>
    <p:sldId id="266" r:id="rId64"/>
    <p:sldId id="265" r:id="rId6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  <a:srgbClr val="009900"/>
    <a:srgbClr val="000066"/>
    <a:srgbClr val="660033"/>
    <a:srgbClr val="FF9933"/>
    <a:srgbClr val="000000"/>
    <a:srgbClr val="FF0000"/>
    <a:srgbClr val="33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8" autoAdjust="0"/>
    <p:restoredTop sz="89565" autoAdjust="0"/>
  </p:normalViewPr>
  <p:slideViewPr>
    <p:cSldViewPr>
      <p:cViewPr varScale="1">
        <p:scale>
          <a:sx n="63" d="100"/>
          <a:sy n="63" d="100"/>
        </p:scale>
        <p:origin x="-102" y="-108"/>
      </p:cViewPr>
      <p:guideLst>
        <p:guide orient="horz" pos="3888"/>
        <p:guide orient="horz" pos="3552"/>
        <p:guide orient="horz" pos="1632"/>
        <p:guide orient="horz" pos="4176"/>
        <p:guide orient="horz" pos="3504"/>
        <p:guide orient="horz" pos="2160"/>
        <p:guide pos="2880"/>
        <p:guide pos="4320"/>
        <p:guide pos="571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086" y="-102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.xml"/><Relationship Id="rId1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AFD2784-5DC8-4774-80EE-FABB8037CE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23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3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DC6012B-E900-4998-9CE9-9972B40B5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30E22-3010-4921-96D9-6E04F012D6C9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94EFE2-909B-44EE-B7DD-1F54E7812A83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2D847B-7AF9-42F7-B789-805594156BE0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C58184-3C5F-44BE-B2A0-1247653AB277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EEBEF54-38B4-41D0-A3EE-C78C1963F072}" type="slidenum">
              <a:rPr lang="en-US" sz="1200" b="0"/>
              <a:pPr algn="r"/>
              <a:t>16</a:t>
            </a:fld>
            <a:endParaRPr lang="en-US" sz="1200" b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57F4DAB-3FFF-4417-9648-68035019532C}" type="slidenum">
              <a:rPr lang="en-US" sz="1200" b="0">
                <a:cs typeface="+mn-cs"/>
              </a:rPr>
              <a:pPr algn="r">
                <a:defRPr/>
              </a:pPr>
              <a:t>17</a:t>
            </a:fld>
            <a:endParaRPr lang="en-US" sz="1200" b="0">
              <a:cs typeface="+mn-cs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E9E09E-FA40-493F-B2F2-EBE3E754C97C}" type="slidenum">
              <a:rPr lang="en-US" smtClean="0"/>
              <a:pPr>
                <a:defRPr/>
              </a:pPr>
              <a:t>21</a:t>
            </a:fld>
            <a:endParaRPr lang="en-US" smtClean="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FE55697-8802-4709-9BB3-20E5BBA89118}" type="slidenum">
              <a:rPr lang="en-US" sz="1200" b="0">
                <a:cs typeface="+mn-cs"/>
              </a:rPr>
              <a:pPr algn="r">
                <a:defRPr/>
              </a:pPr>
              <a:t>22</a:t>
            </a:fld>
            <a:endParaRPr lang="en-US" sz="1200" b="0">
              <a:cs typeface="+mn-cs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9D4783-7738-49E3-A2ED-C1C3B0FC08B3}" type="slidenum">
              <a:rPr lang="en-US" smtClean="0"/>
              <a:pPr>
                <a:defRPr/>
              </a:pPr>
              <a:t>23</a:t>
            </a:fld>
            <a:endParaRPr lang="en-US" smtClean="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DF92F8-66E5-48C6-9BB3-546324988B28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C0F47DC-3F14-410C-8113-84DD6C6E049B}" type="slidenum">
              <a:rPr lang="en-US" sz="1200" b="0"/>
              <a:pPr algn="r"/>
              <a:t>61</a:t>
            </a:fld>
            <a:endParaRPr lang="en-US" sz="1200" b="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CD0E6C-B47F-48BD-9B0B-D649638C7D72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4AEC81-73E1-4417-9E5D-A0CFE3D4AE35}" type="slidenum">
              <a:rPr lang="en-US" smtClean="0"/>
              <a:pPr>
                <a:defRPr/>
              </a:pPr>
              <a:t>62</a:t>
            </a:fld>
            <a:endParaRPr lang="en-US" smtClean="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DCF84D-6B26-4464-9349-21CD7F892505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A0E27D-A24C-4C12-AAA0-EEFD7F35FF98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FFC1DE-C49C-4B8C-825F-4C01ADA220B5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E03DCA-ECB5-4342-B1B6-5612DF0D6780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56EE568-6365-45A2-AC09-C14F0ED0625A}" type="slidenum">
              <a:rPr lang="en-US" sz="1200" b="0"/>
              <a:pPr algn="r"/>
              <a:t>8</a:t>
            </a:fld>
            <a:endParaRPr lang="en-US" sz="1200" b="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6DD60F-408D-4E69-989D-AFD8534AFE7F}" type="slidenum">
              <a:rPr lang="en-US" smtClean="0"/>
              <a:pPr>
                <a:defRPr/>
              </a:pPr>
              <a:t>10</a:t>
            </a:fld>
            <a:endParaRPr lang="en-US" smtClean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B184F5-D6FA-458A-8735-7CF49B5D57B2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07 snow football"/>
          <p:cNvPicPr>
            <a:picLocks noChangeAspect="1" noChangeArrowheads="1"/>
          </p:cNvPicPr>
          <p:nvPr userDrawn="1"/>
        </p:nvPicPr>
        <p:blipFill>
          <a:blip r:embed="rId2">
            <a:lum bright="48000" contrast="-52000"/>
          </a:blip>
          <a:srcRect l="24960"/>
          <a:stretch>
            <a:fillRect/>
          </a:stretch>
        </p:blipFill>
        <p:spPr bwMode="auto">
          <a:xfrm>
            <a:off x="-4763" y="-6350"/>
            <a:ext cx="9148763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514600"/>
            <a:ext cx="8686800" cy="20574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572000"/>
            <a:ext cx="86868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6F47F-CFEC-4226-9D03-0567BCD8C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70EEC-6B3C-43D2-9552-572E09901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0"/>
            <a:ext cx="8686800" cy="914400"/>
          </a:xfrm>
        </p:spPr>
        <p:txBody>
          <a:bodyPr/>
          <a:lstStyle>
            <a:lvl1pPr algn="ctr">
              <a:defRPr sz="5400" b="1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200400"/>
            <a:ext cx="8686800" cy="914400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17B79-EB20-498B-8CDA-F9F17511E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6ED2F-6BBB-41E8-9BB4-ED39F923E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FB374-6E4E-4FE8-8FAD-229CB593E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8600" y="1143000"/>
            <a:ext cx="5029200" cy="4572000"/>
          </a:xfrm>
        </p:spPr>
        <p:txBody>
          <a:bodyPr/>
          <a:lstStyle>
            <a:lvl1pPr marL="288925" indent="-288925">
              <a:defRPr sz="2400"/>
            </a:lvl1pPr>
            <a:lvl2pPr marL="746125" indent="-288925"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29EB7-F568-4A8A-A12F-8D9E2BF2B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>
            <a:lvl1pPr algn="ctr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143000"/>
            <a:ext cx="86868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5257800"/>
            <a:ext cx="8686800" cy="4572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050CE-52E5-47B0-A2C6-DC9381D5C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228600"/>
            <a:ext cx="8686800" cy="5486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EFD44-FF6C-4367-8E5E-40EFF3A72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5FAEC-25D2-446C-A299-E4714C6C2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6" descr="07 snow football"/>
          <p:cNvPicPr>
            <a:picLocks noChangeAspect="1" noChangeArrowheads="1"/>
          </p:cNvPicPr>
          <p:nvPr userDrawn="1"/>
        </p:nvPicPr>
        <p:blipFill>
          <a:blip r:embed="rId11">
            <a:lum bright="64000" contrast="-70000"/>
          </a:blip>
          <a:srcRect l="24960"/>
          <a:stretch>
            <a:fillRect/>
          </a:stretch>
        </p:blipFill>
        <p:spPr bwMode="auto">
          <a:xfrm>
            <a:off x="-4763" y="-6350"/>
            <a:ext cx="9148763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68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979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294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cs typeface="+mn-cs"/>
              </a:defRPr>
            </a:lvl1pPr>
          </a:lstStyle>
          <a:p>
            <a:pPr>
              <a:defRPr/>
            </a:pPr>
            <a:fld id="{95E97B40-3DC5-4532-AE88-8141B9D27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</p:sldLayoutIdLst>
  <p:transition>
    <p:fade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609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609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609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609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609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60033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60033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60033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60033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76092"/>
        </a:buClr>
        <a:buChar char="•"/>
        <a:defRPr sz="28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76092"/>
        </a:buClr>
        <a:buChar char="–"/>
        <a:defRPr sz="24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76092"/>
        </a:buClr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76092"/>
        </a:buClr>
        <a:buChar char="–"/>
        <a:defRPr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76092"/>
        </a:buClr>
        <a:buChar char="»"/>
        <a:defRPr>
          <a:solidFill>
            <a:schemeClr val="tx1"/>
          </a:solidFill>
          <a:latin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660033"/>
        </a:buClr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660033"/>
        </a:buClr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660033"/>
        </a:buClr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660033"/>
        </a:buClr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7"/>
          <p:cNvSpPr txBox="1">
            <a:spLocks noChangeArrowheads="1"/>
          </p:cNvSpPr>
          <p:nvPr/>
        </p:nvSpPr>
        <p:spPr bwMode="auto">
          <a:xfrm>
            <a:off x="2886075" y="1295400"/>
            <a:ext cx="33718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0"/>
              <a:t>MONTGOMERY COUNTY MARYLAND</a:t>
            </a:r>
          </a:p>
          <a:p>
            <a:pPr algn="ctr"/>
            <a:r>
              <a:rPr lang="en-US" sz="1400" b="0"/>
              <a:t>DEPARTMENT OF TRANSPORTATION</a:t>
            </a:r>
          </a:p>
          <a:p>
            <a:pPr algn="ctr"/>
            <a:r>
              <a:rPr lang="en-US" sz="1400" b="0"/>
              <a:t>DIVISION OF HIGHWAY SERVICES</a:t>
            </a:r>
          </a:p>
        </p:txBody>
      </p:sp>
      <p:pic>
        <p:nvPicPr>
          <p:cNvPr id="13314" name="Picture 29" descr="Montgomery_County_Se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228600"/>
            <a:ext cx="10668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36"/>
          <p:cNvSpPr txBox="1">
            <a:spLocks noChangeArrowheads="1"/>
          </p:cNvSpPr>
          <p:nvPr/>
        </p:nvSpPr>
        <p:spPr bwMode="auto">
          <a:xfrm>
            <a:off x="228600" y="6172200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sz="2000">
                <a:latin typeface="Calibri" pitchFamily="34" charset="0"/>
              </a:rPr>
              <a:t>November 1, 2013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13316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SNOW SUMMIT</a:t>
            </a:r>
            <a:br>
              <a:rPr lang="en-US" smtClean="0"/>
            </a:br>
            <a:r>
              <a:rPr lang="en-US" smtClean="0"/>
              <a:t>2013-2014</a:t>
            </a:r>
          </a:p>
        </p:txBody>
      </p:sp>
      <p:sp>
        <p:nvSpPr>
          <p:cNvPr id="13317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Gaithersburg Depot</a:t>
            </a:r>
            <a:br>
              <a:rPr lang="en-US" smtClean="0"/>
            </a:br>
            <a:r>
              <a:rPr lang="en-US" smtClean="0"/>
              <a:t>17000 Crabbs Branch Way, Gaithersburg, Maryland</a:t>
            </a:r>
          </a:p>
          <a:p>
            <a:endParaRPr lang="en-US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F0274F-BCFD-4253-B7FA-6A6D74F08F97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296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Team Readiness</a:t>
            </a:r>
          </a:p>
        </p:txBody>
      </p:sp>
      <p:sp>
        <p:nvSpPr>
          <p:cNvPr id="2969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MOC Storm Day (Scrimmage Game)</a:t>
            </a:r>
          </a:p>
          <a:p>
            <a:r>
              <a:rPr lang="en-US" smtClean="0"/>
              <a:t>Snow Summit (Pep-rally)</a:t>
            </a:r>
          </a:p>
          <a:p>
            <a:pPr>
              <a:spcBef>
                <a:spcPts val="200"/>
              </a:spcBef>
            </a:pPr>
            <a:r>
              <a:rPr lang="en-US" smtClean="0"/>
              <a:t>Updated Snow Book (Play Book)</a:t>
            </a:r>
          </a:p>
          <a:p>
            <a:pPr>
              <a:spcBef>
                <a:spcPts val="200"/>
              </a:spcBef>
            </a:pPr>
            <a:r>
              <a:rPr lang="en-US" smtClean="0"/>
              <a:t>Enhanced communications (internally &amp; externally)</a:t>
            </a:r>
          </a:p>
          <a:p>
            <a:pPr>
              <a:spcBef>
                <a:spcPts val="200"/>
              </a:spcBef>
            </a:pPr>
            <a:r>
              <a:rPr lang="en-US" smtClean="0"/>
              <a:t>Fleet (restore and maintain all equipment ready to go)</a:t>
            </a:r>
          </a:p>
          <a:p>
            <a:pPr>
              <a:spcBef>
                <a:spcPts val="200"/>
              </a:spcBef>
            </a:pPr>
            <a:r>
              <a:rPr lang="en-US" smtClean="0"/>
              <a:t>Contractors (manpower, equipment, materials and services)</a:t>
            </a:r>
          </a:p>
          <a:p>
            <a:pPr>
              <a:spcBef>
                <a:spcPts val="200"/>
              </a:spcBef>
            </a:pPr>
            <a:r>
              <a:rPr lang="en-US" smtClean="0"/>
              <a:t>Salt, sand and salt brine stockpiles are currently at capacity</a:t>
            </a:r>
          </a:p>
          <a:p>
            <a:pPr>
              <a:spcBef>
                <a:spcPts val="200"/>
              </a:spcBef>
            </a:pPr>
            <a:r>
              <a:rPr lang="en-US" smtClean="0"/>
              <a:t>Food for the Game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Practice, Plan, and Prepare</a:t>
            </a:r>
          </a:p>
          <a:p>
            <a:r>
              <a:rPr lang="en-US" smtClean="0"/>
              <a:t>DHS staff, Fleet Management staff, and contractors are experienced and professional seasoned veterans</a:t>
            </a:r>
          </a:p>
          <a:p>
            <a:r>
              <a:rPr lang="en-US" smtClean="0"/>
              <a:t>Train new Depot employees (Snow Plow Best Practices)</a:t>
            </a:r>
          </a:p>
          <a:p>
            <a:r>
              <a:rPr lang="en-US" smtClean="0"/>
              <a:t>Train SOC staff (Web EOC, NIMS 100 &amp; 200)</a:t>
            </a:r>
          </a:p>
          <a:p>
            <a:r>
              <a:rPr lang="en-US" smtClean="0"/>
              <a:t>Quick to obtain additional team players and snow removal equipment</a:t>
            </a:r>
          </a:p>
          <a:p>
            <a:endParaRPr lang="en-US" smtClean="0"/>
          </a:p>
          <a:p>
            <a:pPr lvl="1"/>
            <a:endParaRPr lang="en-US" smtClean="0"/>
          </a:p>
        </p:txBody>
      </p:sp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DF90B7-B8AF-4E59-97B4-6E753BC95395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Team Readiness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Contractor Reserve List</a:t>
            </a:r>
          </a:p>
          <a:p>
            <a:pPr lvl="1"/>
            <a:r>
              <a:rPr lang="en-US" smtClean="0"/>
              <a:t>Contractor equipment inspections and calibrations are conducted from November 3, 2013 to November 10, 2012</a:t>
            </a:r>
          </a:p>
          <a:p>
            <a:pPr lvl="1"/>
            <a:r>
              <a:rPr lang="en-US" smtClean="0"/>
              <a:t>Equipment pay rates are determined according to the equipment presented during inspection</a:t>
            </a:r>
          </a:p>
          <a:p>
            <a:pPr lvl="1"/>
            <a:r>
              <a:rPr lang="en-US" smtClean="0"/>
              <a:t>Provided with updated GIS plow maps and County Inspectors contact information</a:t>
            </a:r>
          </a:p>
          <a:p>
            <a:pPr lvl="1"/>
            <a:r>
              <a:rPr lang="en-US" smtClean="0"/>
              <a:t>Provided with updated TomTom navigation information</a:t>
            </a:r>
          </a:p>
        </p:txBody>
      </p:sp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6E5A3-A945-4121-B3B0-BA6A2B01A276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Team Readiness</a:t>
            </a:r>
            <a:br>
              <a:rPr lang="en-US" smtClean="0"/>
            </a:br>
            <a:endParaRPr lang="en-US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6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smtClean="0"/>
              <a:t>TomTom</a:t>
            </a:r>
            <a:r>
              <a:rPr lang="en-US" baseline="30000" smtClean="0"/>
              <a:t>®</a:t>
            </a:r>
            <a:r>
              <a:rPr lang="en-US" smtClean="0"/>
              <a:t> Plow Route Navigation</a:t>
            </a:r>
          </a:p>
          <a:p>
            <a:pPr lvl="1"/>
            <a:r>
              <a:rPr lang="en-US" smtClean="0"/>
              <a:t>Provides turn by turn navigation</a:t>
            </a:r>
          </a:p>
          <a:p>
            <a:pPr lvl="1"/>
            <a:r>
              <a:rPr lang="en-US" smtClean="0"/>
              <a:t>Increases efficiency</a:t>
            </a:r>
          </a:p>
          <a:p>
            <a:pPr lvl="1"/>
            <a:r>
              <a:rPr lang="en-US" smtClean="0"/>
              <a:t>Reduces missed streets</a:t>
            </a:r>
          </a:p>
          <a:p>
            <a:pPr lvl="1"/>
            <a:r>
              <a:rPr lang="en-US" smtClean="0"/>
              <a:t>Portable</a:t>
            </a:r>
          </a:p>
          <a:p>
            <a:pPr lvl="1"/>
            <a:r>
              <a:rPr lang="en-US" smtClean="0"/>
              <a:t>Used in contract vehicles and County trucks</a:t>
            </a:r>
          </a:p>
          <a:p>
            <a:pPr lvl="1"/>
            <a:r>
              <a:rPr lang="en-US" smtClean="0"/>
              <a:t>This Initiative received the County Engineers Association of Maryland (CEAM) Small Award of Merit for 2012</a:t>
            </a:r>
          </a:p>
          <a:p>
            <a:pPr lvl="1"/>
            <a:r>
              <a:rPr lang="en-US" smtClean="0"/>
              <a:t>DOT was named a winner of the 2012 National Association of Counties (NACo) Achievement Awards for this Initiative.</a:t>
            </a:r>
          </a:p>
          <a:p>
            <a:endParaRPr lang="en-US" smtClean="0"/>
          </a:p>
        </p:txBody>
      </p:sp>
      <p:sp>
        <p:nvSpPr>
          <p:cNvPr id="62466" name="Slide Number Placeholder 3"/>
          <p:cNvSpPr txBox="1">
            <a:spLocks noGrp="1"/>
          </p:cNvSpPr>
          <p:nvPr/>
        </p:nvSpPr>
        <p:spPr bwMode="auto">
          <a:xfrm>
            <a:off x="7010400" y="6629400"/>
            <a:ext cx="2133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9F7BBC7A-7D57-4C93-BC4D-62F22475B601}" type="slidenum">
              <a:rPr lang="en-US" sz="1000" b="0">
                <a:cs typeface="+mn-cs"/>
              </a:rPr>
              <a:pPr algn="r">
                <a:defRPr/>
              </a:pPr>
              <a:t>13</a:t>
            </a:fld>
            <a:endParaRPr lang="en-US" sz="1000" b="0">
              <a:cs typeface="+mn-cs"/>
            </a:endParaRPr>
          </a:p>
        </p:txBody>
      </p:sp>
      <p:sp>
        <p:nvSpPr>
          <p:cNvPr id="35843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Team Readiness</a:t>
            </a:r>
          </a:p>
        </p:txBody>
      </p:sp>
      <p:pic>
        <p:nvPicPr>
          <p:cNvPr id="35844" name="Picture 4" descr="tomtom-go-72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00700" y="1066800"/>
            <a:ext cx="3543300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602 lane miles of Emergency Routes</a:t>
            </a:r>
          </a:p>
          <a:p>
            <a:r>
              <a:rPr lang="en-US" smtClean="0"/>
              <a:t>364 lane miles of Salt Routes</a:t>
            </a:r>
          </a:p>
          <a:p>
            <a:r>
              <a:rPr lang="en-US" smtClean="0"/>
              <a:t>4157 lane miles of </a:t>
            </a:r>
            <a:br>
              <a:rPr lang="en-US" smtClean="0"/>
            </a:br>
            <a:r>
              <a:rPr lang="en-US" smtClean="0"/>
              <a:t>Neighborhood Plow Routes</a:t>
            </a:r>
          </a:p>
          <a:p>
            <a:r>
              <a:rPr lang="en-US" smtClean="0"/>
              <a:t>Clears approximately</a:t>
            </a:r>
            <a:br>
              <a:rPr lang="en-US" smtClean="0"/>
            </a:br>
            <a:r>
              <a:rPr lang="en-US" smtClean="0"/>
              <a:t>5123 lane miles	</a:t>
            </a:r>
          </a:p>
        </p:txBody>
      </p:sp>
      <p:sp>
        <p:nvSpPr>
          <p:cNvPr id="2457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96A59D-218A-4B83-8F93-DD2889221AED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3686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Montgomery County Fan Base Statistics</a:t>
            </a:r>
          </a:p>
        </p:txBody>
      </p:sp>
      <p:pic>
        <p:nvPicPr>
          <p:cNvPr id="36868" name="Picture 433"/>
          <p:cNvPicPr>
            <a:picLocks noChangeAspect="1" noChangeArrowheads="1"/>
          </p:cNvPicPr>
          <p:nvPr/>
        </p:nvPicPr>
        <p:blipFill>
          <a:blip r:embed="rId3"/>
          <a:srcRect l="14647" t="1715" r="14647" b="19853"/>
          <a:stretch>
            <a:fillRect/>
          </a:stretch>
        </p:blipFill>
        <p:spPr bwMode="auto">
          <a:xfrm>
            <a:off x="5257800" y="2362200"/>
            <a:ext cx="3733800" cy="3200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989,794 Residents (US Census 2011 estimate)</a:t>
            </a:r>
          </a:p>
          <a:p>
            <a:r>
              <a:rPr lang="en-US" smtClean="0"/>
              <a:t>202 Schools</a:t>
            </a:r>
          </a:p>
          <a:p>
            <a:r>
              <a:rPr lang="en-US" smtClean="0"/>
              <a:t>4 Urban Areas (Bethesda, Silver Spring, Wheaton, Clarksburg)</a:t>
            </a:r>
          </a:p>
          <a:p>
            <a:r>
              <a:rPr lang="en-US" smtClean="0"/>
              <a:t>26,430 Private Business</a:t>
            </a:r>
            <a:br>
              <a:rPr lang="en-US" smtClean="0"/>
            </a:br>
            <a:r>
              <a:rPr lang="en-US" smtClean="0"/>
              <a:t>Establishments</a:t>
            </a:r>
            <a:br>
              <a:rPr lang="en-US" smtClean="0"/>
            </a:br>
            <a:r>
              <a:rPr lang="en-US" smtClean="0"/>
              <a:t>(US Census 2010 estimate)</a:t>
            </a:r>
          </a:p>
          <a:p>
            <a:r>
              <a:rPr lang="en-US" smtClean="0"/>
              <a:t>Over 250 biotech companies </a:t>
            </a:r>
            <a:br>
              <a:rPr lang="en-US" smtClean="0"/>
            </a:br>
            <a:r>
              <a:rPr lang="en-US" smtClean="0"/>
              <a:t>along the I-270 Technology </a:t>
            </a:r>
            <a:br>
              <a:rPr lang="en-US" smtClean="0"/>
            </a:br>
            <a:r>
              <a:rPr lang="en-US" smtClean="0"/>
              <a:t>Corridor Park</a:t>
            </a:r>
          </a:p>
        </p:txBody>
      </p:sp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8347DF-A545-4912-BA00-F2D80921F4CD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3891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Montgomery County Fan Base Statistics</a:t>
            </a:r>
          </a:p>
        </p:txBody>
      </p:sp>
      <p:pic>
        <p:nvPicPr>
          <p:cNvPr id="38916" name="Picture 5" descr="2Colts_Bills_ball_t607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21338" y="2971800"/>
            <a:ext cx="2473325" cy="3657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Blends the art and science of snow and ice control</a:t>
            </a:r>
          </a:p>
          <a:p>
            <a:r>
              <a:rPr lang="en-US" smtClean="0"/>
              <a:t>Leads to a cost-effective, higher level of service for our customers</a:t>
            </a:r>
          </a:p>
          <a:p>
            <a:r>
              <a:rPr lang="en-US" smtClean="0"/>
              <a:t>Mitigates negative impact of winter operations on the </a:t>
            </a:r>
            <a:br>
              <a:rPr lang="en-US" smtClean="0"/>
            </a:br>
            <a:r>
              <a:rPr lang="en-US" smtClean="0"/>
              <a:t>highway system</a:t>
            </a:r>
          </a:p>
          <a:p>
            <a:r>
              <a:rPr lang="en-US" smtClean="0"/>
              <a:t>Mitigates economic impacts </a:t>
            </a:r>
            <a:br>
              <a:rPr lang="en-US" smtClean="0"/>
            </a:br>
            <a:r>
              <a:rPr lang="en-US" smtClean="0"/>
              <a:t>across the county</a:t>
            </a:r>
          </a:p>
          <a:p>
            <a:r>
              <a:rPr lang="en-US" smtClean="0"/>
              <a:t>Keeps ahead of advancing</a:t>
            </a:r>
            <a:br>
              <a:rPr lang="en-US" smtClean="0"/>
            </a:br>
            <a:r>
              <a:rPr lang="en-US" smtClean="0"/>
              <a:t>adverse weather by</a:t>
            </a:r>
            <a:br>
              <a:rPr lang="en-US" smtClean="0"/>
            </a:br>
            <a:r>
              <a:rPr lang="en-US" smtClean="0"/>
              <a:t>monitoring forecast</a:t>
            </a:r>
          </a:p>
          <a:p>
            <a:pPr>
              <a:buFontTx/>
              <a:buNone/>
            </a:pPr>
            <a:endParaRPr lang="en-US" smtClean="0"/>
          </a:p>
        </p:txBody>
      </p:sp>
      <p:sp>
        <p:nvSpPr>
          <p:cNvPr id="8089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CA1-D817-4794-940E-EF93AE0D8DFD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40963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Storm Analysis, Forecasting, and Notification</a:t>
            </a:r>
          </a:p>
        </p:txBody>
      </p:sp>
      <p:pic>
        <p:nvPicPr>
          <p:cNvPr id="40964" name="Picture 5" descr="football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4241800"/>
            <a:ext cx="32004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 txBox="1">
            <a:spLocks noGrp="1"/>
          </p:cNvSpPr>
          <p:nvPr/>
        </p:nvSpPr>
        <p:spPr bwMode="auto">
          <a:xfrm>
            <a:off x="7010400" y="6629400"/>
            <a:ext cx="2133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76ED4A77-68C3-4A7C-A6DC-4B9ED5C0C482}" type="slidenum">
              <a:rPr lang="en-US" sz="1000" b="0">
                <a:cs typeface="+mn-cs"/>
              </a:rPr>
              <a:pPr algn="r">
                <a:defRPr/>
              </a:pPr>
              <a:t>17</a:t>
            </a:fld>
            <a:endParaRPr lang="en-US" sz="1000" b="0">
              <a:cs typeface="+mn-cs"/>
            </a:endParaRPr>
          </a:p>
        </p:txBody>
      </p:sp>
      <p:sp>
        <p:nvSpPr>
          <p:cNvPr id="43010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Storm Analysis, Forecasting, and Notification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/>
              <a:t>Highway Services is notified by</a:t>
            </a:r>
          </a:p>
          <a:p>
            <a:pPr lvl="1"/>
            <a:r>
              <a:rPr lang="en-US" smtClean="0"/>
              <a:t>Alert Montgomery</a:t>
            </a:r>
          </a:p>
          <a:p>
            <a:pPr lvl="1"/>
            <a:r>
              <a:rPr lang="en-US" smtClean="0"/>
              <a:t>AccuWeather®</a:t>
            </a:r>
          </a:p>
          <a:p>
            <a:pPr lvl="1"/>
            <a:r>
              <a:rPr lang="en-US" smtClean="0"/>
              <a:t>National Weather Service</a:t>
            </a:r>
          </a:p>
          <a:p>
            <a:pPr lvl="1"/>
            <a:r>
              <a:rPr lang="en-US" smtClean="0"/>
              <a:t>Earth Networks™</a:t>
            </a:r>
          </a:p>
          <a:p>
            <a:pPr lvl="1"/>
            <a:r>
              <a:rPr lang="en-US" smtClean="0"/>
              <a:t>Other sources such as </a:t>
            </a:r>
            <a:br>
              <a:rPr lang="en-US" smtClean="0"/>
            </a:br>
            <a:r>
              <a:rPr lang="en-US" smtClean="0"/>
              <a:t>national news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 txBox="1">
            <a:spLocks noGrp="1"/>
          </p:cNvSpPr>
          <p:nvPr/>
        </p:nvSpPr>
        <p:spPr bwMode="auto">
          <a:xfrm>
            <a:off x="7010400" y="6629400"/>
            <a:ext cx="2133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0811776-6353-45B0-AFDA-7C41C1CC1F44}" type="slidenum">
              <a:rPr lang="en-US" sz="1000" b="0">
                <a:solidFill>
                  <a:schemeClr val="bg1"/>
                </a:solidFill>
                <a:cs typeface="+mn-cs"/>
              </a:rPr>
              <a:pPr algn="r">
                <a:defRPr/>
              </a:pPr>
              <a:t>18</a:t>
            </a:fld>
            <a:endParaRPr lang="en-US" sz="1000" b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45059" name="Picture 5" descr="untitl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9413"/>
            <a:ext cx="9144000" cy="609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8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Season Forecast</a:t>
            </a:r>
          </a:p>
        </p:txBody>
      </p:sp>
      <p:sp>
        <p:nvSpPr>
          <p:cNvPr id="3" name="Slide Number Placeholder 1"/>
          <p:cNvSpPr txBox="1">
            <a:spLocks noGrp="1"/>
          </p:cNvSpPr>
          <p:nvPr/>
        </p:nvSpPr>
        <p:spPr bwMode="auto">
          <a:xfrm>
            <a:off x="7010400" y="6629400"/>
            <a:ext cx="2133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D7F6BBE-AB11-4A52-8885-BA6B1C01F008}" type="slidenum">
              <a:rPr lang="en-US" sz="1000" b="0">
                <a:solidFill>
                  <a:schemeClr val="bg1"/>
                </a:solidFill>
                <a:cs typeface="+mn-cs"/>
              </a:rPr>
              <a:pPr algn="r">
                <a:defRPr/>
              </a:pPr>
              <a:t>18</a:t>
            </a:fld>
            <a:endParaRPr lang="en-US" sz="1000" b="0">
              <a:solidFill>
                <a:schemeClr val="bg1"/>
              </a:solidFill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6082" name="Content Placeholder 5" descr="winter2013highlights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1475"/>
            <a:ext cx="91440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6"/>
          <p:cNvSpPr txBox="1">
            <a:spLocks noChangeArrowheads="1"/>
          </p:cNvSpPr>
          <p:nvPr/>
        </p:nvSpPr>
        <p:spPr bwMode="auto">
          <a:xfrm>
            <a:off x="0" y="0"/>
            <a:ext cx="906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AccuWeather®</a:t>
            </a:r>
          </a:p>
        </p:txBody>
      </p:sp>
      <p:sp>
        <p:nvSpPr>
          <p:cNvPr id="2" name="Slide Number Placeholder 1"/>
          <p:cNvSpPr txBox="1">
            <a:spLocks noGrp="1"/>
          </p:cNvSpPr>
          <p:nvPr/>
        </p:nvSpPr>
        <p:spPr bwMode="auto">
          <a:xfrm>
            <a:off x="7010400" y="6629400"/>
            <a:ext cx="2133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8C246155-2E43-4C92-B2FC-070A96114733}" type="slidenum">
              <a:rPr lang="en-US" sz="1000" b="0">
                <a:solidFill>
                  <a:schemeClr val="bg1"/>
                </a:solidFill>
                <a:cs typeface="+mn-cs"/>
              </a:rPr>
              <a:pPr algn="r">
                <a:defRPr/>
              </a:pPr>
              <a:t>19</a:t>
            </a:fld>
            <a:endParaRPr lang="en-US" sz="1000" b="0">
              <a:solidFill>
                <a:schemeClr val="bg1"/>
              </a:solidFill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Content Placeholder 1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5486400"/>
          </a:xfrm>
        </p:spPr>
        <p:txBody>
          <a:bodyPr/>
          <a:lstStyle/>
          <a:p>
            <a:r>
              <a:rPr lang="en-US" sz="2400" smtClean="0"/>
              <a:t>Introductions and Welcoming Remarks</a:t>
            </a:r>
          </a:p>
          <a:p>
            <a:r>
              <a:rPr lang="en-US" sz="2400" smtClean="0"/>
              <a:t>The Storm Challenge</a:t>
            </a:r>
          </a:p>
          <a:p>
            <a:r>
              <a:rPr lang="en-US" sz="2400" smtClean="0"/>
              <a:t>Game Readiness</a:t>
            </a:r>
          </a:p>
          <a:p>
            <a:r>
              <a:rPr lang="en-US" sz="2400" smtClean="0"/>
              <a:t>Team Readiness</a:t>
            </a:r>
          </a:p>
          <a:p>
            <a:r>
              <a:rPr lang="en-US" sz="2400" smtClean="0"/>
              <a:t>Fan Base Statistics</a:t>
            </a:r>
          </a:p>
          <a:p>
            <a:r>
              <a:rPr lang="en-US" sz="2400" smtClean="0"/>
              <a:t>MC Opponent Storm Analysis, Forecasting, Notifications, and Considerations</a:t>
            </a:r>
          </a:p>
          <a:p>
            <a:r>
              <a:rPr lang="en-US" sz="2400" smtClean="0"/>
              <a:t>The Coaches Conference Room</a:t>
            </a:r>
          </a:p>
          <a:p>
            <a:r>
              <a:rPr lang="en-US" sz="2400" smtClean="0"/>
              <a:t>Game-on! (Taking the Field on Game Day)</a:t>
            </a:r>
          </a:p>
          <a:p>
            <a:r>
              <a:rPr lang="en-US" sz="2400" smtClean="0"/>
              <a:t>Post Game</a:t>
            </a:r>
          </a:p>
          <a:p>
            <a:r>
              <a:rPr lang="en-US" sz="2400" smtClean="0"/>
              <a:t>Postseason</a:t>
            </a:r>
          </a:p>
          <a:p>
            <a:endParaRPr lang="en-US" smtClean="0"/>
          </a:p>
          <a:p>
            <a:pPr lvl="1"/>
            <a:endParaRPr lang="en-US" smtClean="0"/>
          </a:p>
          <a:p>
            <a:endParaRPr lang="en-US" smtClean="0"/>
          </a:p>
        </p:txBody>
      </p:sp>
      <p:sp>
        <p:nvSpPr>
          <p:cNvPr id="1536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Today’s Game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608476-771F-4660-9E4C-8AC6D0EDEE5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60884-40E7-4BF2-8306-D079874AA490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20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47107" name="Picture 1" descr="I:\DHS Snow Summit 2013-2014\farm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B82EAD-B814-4AC0-896D-5C882DA0E6E6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481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Storm Analysis, Forecasting, and Notification</a:t>
            </a:r>
          </a:p>
        </p:txBody>
      </p:sp>
      <p:sp>
        <p:nvSpPr>
          <p:cNvPr id="4813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Notifications vary from 5-days out to less than 48-hours</a:t>
            </a:r>
          </a:p>
          <a:p>
            <a:pPr lvl="1"/>
            <a:r>
              <a:rPr lang="en-US" smtClean="0"/>
              <a:t>Winter Weather Advisory</a:t>
            </a:r>
          </a:p>
          <a:p>
            <a:pPr lvl="1"/>
            <a:r>
              <a:rPr lang="en-US" smtClean="0"/>
              <a:t>Snow Advisory</a:t>
            </a:r>
          </a:p>
          <a:p>
            <a:pPr lvl="1"/>
            <a:r>
              <a:rPr lang="en-US" smtClean="0"/>
              <a:t>Winter Storm Watch</a:t>
            </a:r>
          </a:p>
          <a:p>
            <a:pPr lvl="1"/>
            <a:r>
              <a:rPr lang="en-US" smtClean="0"/>
              <a:t>Winter Storm Warning</a:t>
            </a:r>
          </a:p>
          <a:p>
            <a:pPr lvl="1"/>
            <a:r>
              <a:rPr lang="en-US" smtClean="0"/>
              <a:t>Blizzard Watch</a:t>
            </a:r>
          </a:p>
          <a:p>
            <a:pPr lvl="1"/>
            <a:r>
              <a:rPr lang="en-US" smtClean="0"/>
              <a:t>Blizzard Warning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Storm Analysis, Forecasting, and Notification</a:t>
            </a:r>
          </a:p>
        </p:txBody>
      </p:sp>
      <p:sp>
        <p:nvSpPr>
          <p:cNvPr id="28674" name="Slide Number Placeholder 3"/>
          <p:cNvSpPr txBox="1">
            <a:spLocks noGrp="1"/>
          </p:cNvSpPr>
          <p:nvPr/>
        </p:nvSpPr>
        <p:spPr bwMode="auto">
          <a:xfrm>
            <a:off x="7010400" y="6629400"/>
            <a:ext cx="2133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76435B7-D6CF-46FC-AA62-F06294E9DAF2}" type="slidenum">
              <a:rPr lang="en-US" sz="1000" b="0">
                <a:cs typeface="+mn-cs"/>
              </a:rPr>
              <a:pPr algn="r">
                <a:defRPr/>
              </a:pPr>
              <a:t>22</a:t>
            </a:fld>
            <a:endParaRPr lang="en-US" sz="1000" b="0">
              <a:cs typeface="+mn-cs"/>
            </a:endParaRPr>
          </a:p>
        </p:txBody>
      </p:sp>
      <p:sp>
        <p:nvSpPr>
          <p:cNvPr id="37892" name="Rectangle 8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228600" y="1143000"/>
            <a:ext cx="5029200" cy="4572000"/>
          </a:xfrm>
        </p:spPr>
        <p:txBody>
          <a:bodyPr/>
          <a:lstStyle/>
          <a:p>
            <a:pPr marL="288925" indent="-288925"/>
            <a:r>
              <a:rPr lang="en-US" sz="2400" smtClean="0"/>
              <a:t>National notification from  AccuWeather® (2,000 mile view; 3-5-days out)</a:t>
            </a:r>
          </a:p>
          <a:p>
            <a:pPr marL="288925" indent="-288925"/>
            <a:r>
              <a:rPr lang="en-US" sz="2400" smtClean="0"/>
              <a:t>AccuWeather® Special Statement (1,000 mile view; 2-3-days out)</a:t>
            </a:r>
          </a:p>
          <a:p>
            <a:pPr marL="288925" indent="-288925"/>
            <a:r>
              <a:rPr lang="en-US" sz="2400" smtClean="0"/>
              <a:t>AccuWeather® Alert (500 mile view; 36-48 hours out)</a:t>
            </a:r>
          </a:p>
          <a:p>
            <a:pPr marL="288925" indent="-288925"/>
            <a:r>
              <a:rPr lang="en-US" sz="2400" smtClean="0"/>
              <a:t>AccuWeather® Warning (100 mile view; &lt; 36 hours out)</a:t>
            </a:r>
          </a:p>
          <a:p>
            <a:pPr marL="288925" indent="-288925"/>
            <a:r>
              <a:rPr lang="en-US" sz="2400" smtClean="0"/>
              <a:t>Earth Networks™ (local “real- time” weather conditions)</a:t>
            </a:r>
          </a:p>
        </p:txBody>
      </p:sp>
      <p:pic>
        <p:nvPicPr>
          <p:cNvPr id="50180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4167" r="2557"/>
          <a:stretch>
            <a:fillRect/>
          </a:stretch>
        </p:blipFill>
        <p:spPr>
          <a:xfrm>
            <a:off x="5516563" y="1143000"/>
            <a:ext cx="3398837" cy="4343400"/>
          </a:xfrm>
          <a:ln w="12700">
            <a:solidFill>
              <a:schemeClr val="tx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sz="2800" smtClean="0"/>
              <a:t>Increased real time “intelligence” using local forecasting capability (satellite and ground monitoring weather stations)</a:t>
            </a:r>
          </a:p>
          <a:p>
            <a:pPr marL="800100" lvl="2" indent="-342900">
              <a:buFont typeface="Calibri" pitchFamily="34" charset="0"/>
              <a:buChar char="–"/>
            </a:pPr>
            <a:r>
              <a:rPr lang="en-US" sz="2400" smtClean="0"/>
              <a:t>Over 300 Earth Networks™ weather stations located in Metro Region</a:t>
            </a:r>
          </a:p>
          <a:p>
            <a:pPr marL="800100" lvl="2" indent="-342900">
              <a:buFont typeface="Calibri" pitchFamily="34" charset="0"/>
              <a:buChar char="–"/>
            </a:pPr>
            <a:r>
              <a:rPr lang="en-US" sz="2400" smtClean="0"/>
              <a:t>Storm response strategy and mobilization decisions based on forecasts, predictions, and real time information</a:t>
            </a:r>
          </a:p>
          <a:p>
            <a:r>
              <a:rPr lang="en-US" smtClean="0"/>
              <a:t>Conference calls are conducted with meteorologists</a:t>
            </a:r>
          </a:p>
          <a:p>
            <a:r>
              <a:rPr lang="en-US" smtClean="0"/>
              <a:t>SOC issues daily internal weather forecast at 2:00pm</a:t>
            </a:r>
          </a:p>
        </p:txBody>
      </p:sp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717A47-1621-47B5-AA18-2669684E29D9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5222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Storm Analysis, Forecasting, and Notification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Storm Analysis, Forecasting, and Notification</a:t>
            </a:r>
          </a:p>
        </p:txBody>
      </p:sp>
      <p:pic>
        <p:nvPicPr>
          <p:cNvPr id="54274" name="Picture 2" descr="http://www.salemhigh.com/newstaff/departments/general_studies/images/blackboard_chalk_by_raindart-d54a3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13" y="806450"/>
            <a:ext cx="8639175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4" descr="PV-130308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00" y="1066800"/>
            <a:ext cx="7237413" cy="477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Storm Analysis, Forecasting, and Notification</a:t>
            </a:r>
          </a:p>
        </p:txBody>
      </p:sp>
      <p:sp>
        <p:nvSpPr>
          <p:cNvPr id="55298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 addition to weather forecasting and notification, DHS is considering the benefits of pavement forecasting and notifications.</a:t>
            </a:r>
          </a:p>
          <a:p>
            <a:pPr lvl="1"/>
            <a:r>
              <a:rPr lang="en-US" altLang="en-US" sz="2300" smtClean="0"/>
              <a:t>Precise timing when pavement temperature will go above and below freezing</a:t>
            </a:r>
            <a:endParaRPr lang="en-US" altLang="en-US" smtClean="0"/>
          </a:p>
          <a:p>
            <a:pPr lvl="1"/>
            <a:r>
              <a:rPr lang="en-US" altLang="en-US" smtClean="0"/>
              <a:t>Decision support such as chemical applications amount and timing</a:t>
            </a:r>
          </a:p>
          <a:p>
            <a:pPr lvl="1"/>
            <a:r>
              <a:rPr lang="en-US" altLang="en-US" smtClean="0"/>
              <a:t>Road temperatures</a:t>
            </a:r>
          </a:p>
          <a:p>
            <a:pPr lvl="1"/>
            <a:r>
              <a:rPr lang="en-US" altLang="en-US" smtClean="0"/>
              <a:t>Road weather event information</a:t>
            </a:r>
          </a:p>
          <a:p>
            <a:pPr lvl="2"/>
            <a:r>
              <a:rPr lang="en-US" altLang="en-US" smtClean="0"/>
              <a:t>Frost</a:t>
            </a:r>
          </a:p>
          <a:p>
            <a:pPr lvl="2"/>
            <a:r>
              <a:rPr lang="en-US" altLang="en-US" smtClean="0"/>
              <a:t>Black ice</a:t>
            </a:r>
          </a:p>
          <a:p>
            <a:pPr lvl="2"/>
            <a:r>
              <a:rPr lang="en-US" altLang="en-US" smtClean="0"/>
              <a:t>Freezing Rain (freezing where?)</a:t>
            </a:r>
          </a:p>
          <a:p>
            <a:pPr lvl="1"/>
            <a:r>
              <a:rPr lang="en-US" altLang="en-US" smtClean="0"/>
              <a:t>Real-time updates</a:t>
            </a:r>
            <a:endParaRPr lang="en-US" smtClean="0"/>
          </a:p>
        </p:txBody>
      </p:sp>
      <p:pic>
        <p:nvPicPr>
          <p:cNvPr id="55299" name="Picture 13" descr="Mass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3913188"/>
            <a:ext cx="3581400" cy="26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Pavement forecast considerations</a:t>
            </a:r>
          </a:p>
          <a:p>
            <a:pPr lvl="1"/>
            <a:r>
              <a:rPr lang="en-US" smtClean="0"/>
              <a:t>Weather forecast (type of precipitation)</a:t>
            </a:r>
          </a:p>
          <a:p>
            <a:pPr lvl="1"/>
            <a:r>
              <a:rPr lang="en-US" smtClean="0"/>
              <a:t>Air temperature</a:t>
            </a:r>
          </a:p>
          <a:p>
            <a:pPr lvl="1"/>
            <a:r>
              <a:rPr lang="en-US" smtClean="0"/>
              <a:t>Dew point </a:t>
            </a:r>
          </a:p>
          <a:p>
            <a:pPr lvl="1"/>
            <a:r>
              <a:rPr lang="en-US" smtClean="0"/>
              <a:t>Pavement temperature</a:t>
            </a:r>
          </a:p>
          <a:p>
            <a:pPr lvl="1"/>
            <a:r>
              <a:rPr lang="en-US" smtClean="0"/>
              <a:t>Moisture</a:t>
            </a:r>
          </a:p>
          <a:p>
            <a:pPr lvl="1"/>
            <a:r>
              <a:rPr lang="en-US" smtClean="0"/>
              <a:t>Wind speed and direction</a:t>
            </a:r>
          </a:p>
          <a:p>
            <a:pPr lvl="1"/>
            <a:r>
              <a:rPr lang="en-US" smtClean="0"/>
              <a:t>Duration</a:t>
            </a:r>
          </a:p>
          <a:p>
            <a:pPr lvl="1"/>
            <a:r>
              <a:rPr lang="en-US" smtClean="0"/>
              <a:t>Timing of next storm event</a:t>
            </a:r>
            <a:br>
              <a:rPr lang="en-US" smtClean="0"/>
            </a:br>
            <a:r>
              <a:rPr lang="en-US" smtClean="0"/>
              <a:t>(back-to-back storms)</a:t>
            </a:r>
          </a:p>
        </p:txBody>
      </p:sp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DA0AE-BBF1-4000-9332-11A86C06C187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5632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Game Day Forecast Considerations</a:t>
            </a:r>
          </a:p>
        </p:txBody>
      </p:sp>
      <p:pic>
        <p:nvPicPr>
          <p:cNvPr id="56324" name="Picture 5" descr="PhillySnow107784172Web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660775"/>
            <a:ext cx="3962400" cy="2968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smtClean="0"/>
              <a:t>The Coaches Conference Room -  </a:t>
            </a:r>
            <a:br>
              <a:rPr lang="en-US" sz="4800" smtClean="0"/>
            </a:br>
            <a:r>
              <a:rPr lang="en-US" sz="4800" smtClean="0"/>
              <a:t>Storm Operations Center (SOC)</a:t>
            </a:r>
          </a:p>
        </p:txBody>
      </p:sp>
      <p:sp>
        <p:nvSpPr>
          <p:cNvPr id="58370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17C6D1-66F6-43A5-9445-3D1C4EF20820}" type="slidenum">
              <a:rPr lang="en-US"/>
              <a:pPr>
                <a:defRPr/>
              </a:pPr>
              <a:t>27</a:t>
            </a:fld>
            <a:endParaRPr lang="en-US"/>
          </a:p>
        </p:txBody>
      </p:sp>
      <p:pic>
        <p:nvPicPr>
          <p:cNvPr id="58372" name="Picture 5" descr="fox_robot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40005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8FD97-D8F4-40F3-BA68-410A5082A33A}" type="slidenum">
              <a:rPr lang="en-US"/>
              <a:pPr>
                <a:defRPr/>
              </a:pPr>
              <a:t>28</a:t>
            </a:fld>
            <a:endParaRPr lang="en-US"/>
          </a:p>
        </p:txBody>
      </p:sp>
      <p:pic>
        <p:nvPicPr>
          <p:cNvPr id="59394" name="Picture 2" descr="NewSOC 00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6413"/>
          </a:xfrm>
          <a:ln w="12700">
            <a:solidFill>
              <a:schemeClr val="tx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Glean intelligence about the scope and magnitude of the event</a:t>
            </a:r>
          </a:p>
          <a:p>
            <a:pPr>
              <a:lnSpc>
                <a:spcPct val="90000"/>
              </a:lnSpc>
            </a:pPr>
            <a:r>
              <a:rPr lang="en-US" smtClean="0"/>
              <a:t>Develop a coordinated response to the event</a:t>
            </a:r>
          </a:p>
          <a:p>
            <a:pPr>
              <a:lnSpc>
                <a:spcPct val="90000"/>
              </a:lnSpc>
            </a:pPr>
            <a:r>
              <a:rPr lang="en-US" smtClean="0"/>
              <a:t>Management of human, equipment and contractual resources</a:t>
            </a:r>
          </a:p>
          <a:p>
            <a:pPr>
              <a:lnSpc>
                <a:spcPct val="90000"/>
              </a:lnSpc>
            </a:pPr>
            <a:r>
              <a:rPr lang="en-US" smtClean="0"/>
              <a:t>Interface with EOC</a:t>
            </a:r>
          </a:p>
          <a:p>
            <a:pPr>
              <a:lnSpc>
                <a:spcPct val="90000"/>
              </a:lnSpc>
            </a:pPr>
            <a:r>
              <a:rPr lang="en-US" smtClean="0"/>
              <a:t>Manage Storm Operations Map</a:t>
            </a:r>
          </a:p>
          <a:p>
            <a:pPr>
              <a:lnSpc>
                <a:spcPct val="90000"/>
              </a:lnSpc>
            </a:pPr>
            <a:r>
              <a:rPr lang="en-US" smtClean="0"/>
              <a:t>Manage road closure database</a:t>
            </a:r>
          </a:p>
          <a:p>
            <a:pPr>
              <a:lnSpc>
                <a:spcPct val="90000"/>
              </a:lnSpc>
            </a:pPr>
            <a:r>
              <a:rPr lang="en-US" smtClean="0"/>
              <a:t>Verify and validate field information</a:t>
            </a:r>
          </a:p>
          <a:p>
            <a:pPr>
              <a:lnSpc>
                <a:spcPct val="90000"/>
              </a:lnSpc>
            </a:pPr>
            <a:r>
              <a:rPr lang="en-US" smtClean="0"/>
              <a:t>Generate reports of current conditions</a:t>
            </a: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09994C-2529-43F4-AE1E-42E99C799DFC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6041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Coaches Conference Room -</a:t>
            </a:r>
            <a:br>
              <a:rPr lang="en-US" smtClean="0"/>
            </a:br>
            <a:r>
              <a:rPr lang="en-US" smtClean="0"/>
              <a:t>Storm Operations Center (SOC)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smtClean="0"/>
              <a:t>County Executive - Isiah Leggett</a:t>
            </a:r>
          </a:p>
          <a:p>
            <a:r>
              <a:rPr lang="en-US" sz="2400" smtClean="0"/>
              <a:t>Chief Admin. Officer - Timothy Firestine</a:t>
            </a:r>
          </a:p>
          <a:p>
            <a:r>
              <a:rPr lang="en-US" sz="2400" smtClean="0"/>
              <a:t>Assist. Chief Admin. Officer - Tom Street</a:t>
            </a:r>
          </a:p>
          <a:p>
            <a:r>
              <a:rPr lang="en-US" sz="2400" smtClean="0"/>
              <a:t>Director DOT - Arthur Holmes, Jr.</a:t>
            </a:r>
          </a:p>
          <a:p>
            <a:r>
              <a:rPr lang="en-US" sz="2400" smtClean="0"/>
              <a:t>Deputy Director DOT - Al Roshdieh</a:t>
            </a:r>
          </a:p>
          <a:p>
            <a:r>
              <a:rPr lang="en-US" sz="2400" smtClean="0"/>
              <a:t>Chief, Fire and Rescue - Steve Lohr </a:t>
            </a:r>
          </a:p>
          <a:p>
            <a:r>
              <a:rPr lang="en-US" sz="2400" smtClean="0"/>
              <a:t>Chief MCPD - J. Thomas Manger</a:t>
            </a:r>
          </a:p>
          <a:p>
            <a:r>
              <a:rPr lang="en-US" sz="2400" smtClean="0"/>
              <a:t>Director Homeland Security - Chris Voss</a:t>
            </a:r>
          </a:p>
          <a:p>
            <a:r>
              <a:rPr lang="en-US" sz="2400" smtClean="0"/>
              <a:t>Public Information Officer - Patrick Lacefield</a:t>
            </a:r>
          </a:p>
          <a:p>
            <a:r>
              <a:rPr lang="en-US" sz="2400" smtClean="0"/>
              <a:t>MC311 Call Center - Leslie Hamm </a:t>
            </a:r>
          </a:p>
          <a:p>
            <a:r>
              <a:rPr lang="en-US" sz="2400" smtClean="0"/>
              <a:t>SHA Assistant Dist. Eng. (Maint.) - Tom Fountain</a:t>
            </a:r>
          </a:p>
          <a:p>
            <a:r>
              <a:rPr lang="en-US" sz="2400" smtClean="0"/>
              <a:t>SHA Resident Maint. Eng's. - Greg Edwards (Gaithersburg) and John Ritter (Fairland) </a:t>
            </a:r>
          </a:p>
        </p:txBody>
      </p:sp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BFFB62-8F4A-4FC6-BF3D-CA05CBF37709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6387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Introductions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Storm Operations Manager coordinates information with other leagues</a:t>
            </a:r>
          </a:p>
          <a:p>
            <a:pPr lvl="1"/>
            <a:r>
              <a:rPr lang="en-US" smtClean="0"/>
              <a:t>National level</a:t>
            </a:r>
          </a:p>
          <a:p>
            <a:pPr lvl="2"/>
            <a:r>
              <a:rPr lang="en-US" smtClean="0"/>
              <a:t>National Incident Management System (NIMS)</a:t>
            </a:r>
          </a:p>
          <a:p>
            <a:pPr lvl="1"/>
            <a:r>
              <a:rPr lang="en-US" smtClean="0"/>
              <a:t>State level</a:t>
            </a:r>
          </a:p>
          <a:p>
            <a:pPr lvl="2"/>
            <a:r>
              <a:rPr lang="en-US" smtClean="0"/>
              <a:t>Maryland Emergency Management Agency (MEMA)</a:t>
            </a:r>
          </a:p>
          <a:p>
            <a:pPr lvl="2"/>
            <a:r>
              <a:rPr lang="en-US" smtClean="0"/>
              <a:t>Maryland State Highway Administration (SHA)</a:t>
            </a: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576419-D2C5-46A7-AE3C-9D66B41F7690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614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Coaches Conference Room -</a:t>
            </a:r>
            <a:br>
              <a:rPr lang="en-US" smtClean="0"/>
            </a:br>
            <a:r>
              <a:rPr lang="en-US" smtClean="0"/>
              <a:t>Storm Operations Center (SOC)</a:t>
            </a:r>
          </a:p>
        </p:txBody>
      </p:sp>
      <p:pic>
        <p:nvPicPr>
          <p:cNvPr id="61444" name="Picture 5" descr="nfl_1978season_helmets_map_post[1]"/>
          <p:cNvPicPr>
            <a:picLocks noChangeAspect="1" noChangeArrowheads="1"/>
          </p:cNvPicPr>
          <p:nvPr/>
        </p:nvPicPr>
        <p:blipFill>
          <a:blip r:embed="rId2"/>
          <a:srcRect l="29092" t="1384" r="551" b="1384"/>
          <a:stretch>
            <a:fillRect/>
          </a:stretch>
        </p:blipFill>
        <p:spPr bwMode="auto">
          <a:xfrm>
            <a:off x="2362200" y="4202113"/>
            <a:ext cx="4418013" cy="2427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Storm Operations Manager coordinates information with special teams</a:t>
            </a:r>
          </a:p>
          <a:p>
            <a:pPr lvl="1"/>
            <a:r>
              <a:rPr lang="en-US" smtClean="0"/>
              <a:t>Local level</a:t>
            </a:r>
          </a:p>
          <a:p>
            <a:pPr lvl="2"/>
            <a:r>
              <a:rPr lang="en-US" smtClean="0"/>
              <a:t>Emergency Operations Center (EOC) - Interface with WebEOC</a:t>
            </a:r>
          </a:p>
          <a:p>
            <a:pPr lvl="2">
              <a:spcBef>
                <a:spcPts val="300"/>
              </a:spcBef>
            </a:pPr>
            <a:r>
              <a:rPr lang="en-US" smtClean="0"/>
              <a:t>Utilities (PEPCO, etc.)</a:t>
            </a:r>
          </a:p>
          <a:p>
            <a:pPr lvl="2">
              <a:spcBef>
                <a:spcPts val="300"/>
              </a:spcBef>
            </a:pPr>
            <a:r>
              <a:rPr lang="en-US" smtClean="0"/>
              <a:t>Emergency Management Group (EMG)</a:t>
            </a:r>
          </a:p>
          <a:p>
            <a:pPr lvl="2">
              <a:spcBef>
                <a:spcPts val="300"/>
              </a:spcBef>
            </a:pPr>
            <a:r>
              <a:rPr lang="en-US" smtClean="0"/>
              <a:t>Council of Governments (COG)</a:t>
            </a:r>
          </a:p>
          <a:p>
            <a:pPr lvl="2">
              <a:spcBef>
                <a:spcPts val="300"/>
              </a:spcBef>
            </a:pPr>
            <a:r>
              <a:rPr lang="en-US" smtClean="0"/>
              <a:t>Montgomery County Homeland Security</a:t>
            </a:r>
          </a:p>
          <a:p>
            <a:pPr lvl="2">
              <a:spcBef>
                <a:spcPts val="300"/>
              </a:spcBef>
            </a:pPr>
            <a:r>
              <a:rPr lang="en-US" smtClean="0"/>
              <a:t>Montgomery County 311</a:t>
            </a:r>
          </a:p>
          <a:p>
            <a:pPr lvl="2">
              <a:spcBef>
                <a:spcPts val="300"/>
              </a:spcBef>
            </a:pPr>
            <a:r>
              <a:rPr lang="en-US" smtClean="0"/>
              <a:t>Transit Services</a:t>
            </a:r>
          </a:p>
          <a:p>
            <a:pPr lvl="2">
              <a:spcBef>
                <a:spcPts val="300"/>
              </a:spcBef>
            </a:pPr>
            <a:r>
              <a:rPr lang="en-US" smtClean="0"/>
              <a:t>Montgomery County Police Department (MCPD)</a:t>
            </a:r>
          </a:p>
          <a:p>
            <a:pPr lvl="2">
              <a:spcBef>
                <a:spcPts val="300"/>
              </a:spcBef>
            </a:pPr>
            <a:r>
              <a:rPr lang="en-US" smtClean="0"/>
              <a:t>Montgomery County Fire &amp; Rescue Service (MCFRS)</a:t>
            </a: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D15DF-FED0-47B2-8C4E-E36F8191C414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6246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Coaches Conference Room -</a:t>
            </a:r>
            <a:br>
              <a:rPr lang="en-US" smtClean="0"/>
            </a:br>
            <a:r>
              <a:rPr lang="en-US" smtClean="0"/>
              <a:t>Storm Operations Center (SOC)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GIS locations of schools, hospitals, fire stations, metro stations, bus stops, etc.</a:t>
            </a:r>
          </a:p>
          <a:p>
            <a:r>
              <a:rPr lang="en-US" smtClean="0"/>
              <a:t>Observing real-time weather and pavement conditions</a:t>
            </a:r>
          </a:p>
          <a:p>
            <a:pPr lvl="1"/>
            <a:r>
              <a:rPr lang="en-US" smtClean="0"/>
              <a:t>192 Cameras</a:t>
            </a:r>
          </a:p>
          <a:p>
            <a:r>
              <a:rPr lang="en-US" smtClean="0"/>
              <a:t>Division Chief and Managers confer on operations</a:t>
            </a:r>
          </a:p>
          <a:p>
            <a:r>
              <a:rPr lang="en-US" smtClean="0"/>
              <a:t>Directives issued to the field</a:t>
            </a:r>
          </a:p>
          <a:p>
            <a:r>
              <a:rPr lang="en-US" smtClean="0"/>
              <a:t>Interface with public, website, multi-media, interviews, customer service center and snow applications map</a:t>
            </a: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D29E3B-829D-4ADE-BF2F-E0766833EED3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6349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Coaches Conference Room -</a:t>
            </a:r>
            <a:br>
              <a:rPr lang="en-US" smtClean="0"/>
            </a:br>
            <a:r>
              <a:rPr lang="en-US" smtClean="0"/>
              <a:t>Storm Operations Center (SOC)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http://www.salemhigh.com/newstaff/departments/general_studies/images/blackboard_chalk_by_raindart-d54a3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13" y="806450"/>
            <a:ext cx="8639175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93007A-4E2C-4D7A-BD17-9FC557187A82}" type="slidenum">
              <a:rPr lang="en-US"/>
              <a:pPr>
                <a:defRPr/>
              </a:pPr>
              <a:t>33</a:t>
            </a:fld>
            <a:endParaRPr lang="en-US"/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700" y="1296988"/>
            <a:ext cx="7086600" cy="426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/>
              <a:t>Evaluate field report using Snow Tracking Application (Score Book</a:t>
            </a:r>
          </a:p>
          <a:p>
            <a:pPr lvl="1"/>
            <a:r>
              <a:rPr lang="en-US" smtClean="0"/>
              <a:t>Communication between Depots and SOC</a:t>
            </a:r>
          </a:p>
          <a:p>
            <a:pPr lvl="1"/>
            <a:r>
              <a:rPr lang="en-US" smtClean="0"/>
              <a:t>Track Progress</a:t>
            </a:r>
          </a:p>
          <a:p>
            <a:pPr lvl="1"/>
            <a:r>
              <a:rPr lang="en-US" smtClean="0"/>
              <a:t>Resource Leveling</a:t>
            </a:r>
          </a:p>
          <a:p>
            <a:endParaRPr lang="en-US" smtClean="0"/>
          </a:p>
        </p:txBody>
      </p:sp>
      <p:pic>
        <p:nvPicPr>
          <p:cNvPr id="65538" name="Picture 14"/>
          <p:cNvPicPr>
            <a:picLocks noChangeAspect="1" noChangeArrowheads="1"/>
          </p:cNvPicPr>
          <p:nvPr/>
        </p:nvPicPr>
        <p:blipFill>
          <a:blip r:embed="rId2"/>
          <a:srcRect l="1471" t="3230" r="2206" b="38992"/>
          <a:stretch>
            <a:fillRect/>
          </a:stretch>
        </p:blipFill>
        <p:spPr bwMode="auto">
          <a:xfrm>
            <a:off x="3733800" y="4252913"/>
            <a:ext cx="1970088" cy="1524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010" name="Slide Number Placeholder 3"/>
          <p:cNvSpPr txBox="1">
            <a:spLocks noGrp="1"/>
          </p:cNvSpPr>
          <p:nvPr/>
        </p:nvSpPr>
        <p:spPr bwMode="auto">
          <a:xfrm>
            <a:off x="7010400" y="6629400"/>
            <a:ext cx="2133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AAB5E537-6DF8-402D-B199-13CCCEE1F156}" type="slidenum">
              <a:rPr lang="en-US" sz="1000" b="0">
                <a:cs typeface="+mn-cs"/>
              </a:rPr>
              <a:pPr algn="r">
                <a:defRPr/>
              </a:pPr>
              <a:t>34</a:t>
            </a:fld>
            <a:endParaRPr lang="en-US" sz="1000" b="0">
              <a:cs typeface="+mn-cs"/>
            </a:endParaRPr>
          </a:p>
        </p:txBody>
      </p:sp>
      <p:sp>
        <p:nvSpPr>
          <p:cNvPr id="65540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Coaches Conference Room -</a:t>
            </a:r>
            <a:br>
              <a:rPr lang="en-US" smtClean="0"/>
            </a:br>
            <a:r>
              <a:rPr lang="en-US" smtClean="0"/>
              <a:t>Storm Operations Center (SOC)</a:t>
            </a:r>
          </a:p>
        </p:txBody>
      </p:sp>
      <p:pic>
        <p:nvPicPr>
          <p:cNvPr id="65541" name="Picture 13"/>
          <p:cNvPicPr>
            <a:picLocks noChangeAspect="1" noChangeArrowheads="1"/>
          </p:cNvPicPr>
          <p:nvPr/>
        </p:nvPicPr>
        <p:blipFill>
          <a:blip r:embed="rId3"/>
          <a:srcRect l="468" t="450" r="902" b="3879"/>
          <a:stretch>
            <a:fillRect/>
          </a:stretch>
        </p:blipFill>
        <p:spPr bwMode="auto">
          <a:xfrm>
            <a:off x="914400" y="4252913"/>
            <a:ext cx="1905000" cy="2057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5542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4557713"/>
            <a:ext cx="1900238" cy="20574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5543" name="Picture 16"/>
          <p:cNvPicPr>
            <a:picLocks noChangeAspect="1" noChangeArrowheads="1"/>
          </p:cNvPicPr>
          <p:nvPr/>
        </p:nvPicPr>
        <p:blipFill>
          <a:blip r:embed="rId5"/>
          <a:srcRect l="1591" t="3242" r="2274" b="39085"/>
          <a:stretch>
            <a:fillRect/>
          </a:stretch>
        </p:blipFill>
        <p:spPr bwMode="auto">
          <a:xfrm>
            <a:off x="6629400" y="4252913"/>
            <a:ext cx="1971675" cy="1524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5544" name="Text Box 7"/>
          <p:cNvSpPr txBox="1">
            <a:spLocks noChangeArrowheads="1"/>
          </p:cNvSpPr>
          <p:nvPr/>
        </p:nvSpPr>
        <p:spPr bwMode="auto">
          <a:xfrm>
            <a:off x="6400800" y="5700713"/>
            <a:ext cx="2438400" cy="928687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rgbClr val="FFFFFF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0"/>
              <a:t>Residents can enter addresses to get plowing information.</a:t>
            </a:r>
          </a:p>
        </p:txBody>
      </p:sp>
      <p:sp>
        <p:nvSpPr>
          <p:cNvPr id="65545" name="Text Box 10"/>
          <p:cNvSpPr txBox="1">
            <a:spLocks noChangeArrowheads="1"/>
          </p:cNvSpPr>
          <p:nvPr/>
        </p:nvSpPr>
        <p:spPr bwMode="auto">
          <a:xfrm>
            <a:off x="3505200" y="5691188"/>
            <a:ext cx="2438400" cy="928687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rgbClr val="FFFFFF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0"/>
              <a:t>The SOC provides messages based on depot input.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Storm Operations Map</a:t>
            </a:r>
          </a:p>
          <a:p>
            <a:pPr lvl="1"/>
            <a:r>
              <a:rPr lang="en-US" smtClean="0"/>
              <a:t>Leading-edge Technology</a:t>
            </a:r>
          </a:p>
          <a:p>
            <a:pPr lvl="1"/>
            <a:r>
              <a:rPr lang="en-US" smtClean="0"/>
              <a:t>Keep residents informed</a:t>
            </a:r>
          </a:p>
          <a:p>
            <a:pPr lvl="2"/>
            <a:r>
              <a:rPr lang="en-US" smtClean="0"/>
              <a:t>Storm operation progress</a:t>
            </a:r>
          </a:p>
          <a:p>
            <a:pPr lvl="2"/>
            <a:r>
              <a:rPr lang="en-US" smtClean="0"/>
              <a:t>When is it safe to leave my house?</a:t>
            </a:r>
          </a:p>
          <a:p>
            <a:pPr lvl="2"/>
            <a:r>
              <a:rPr lang="en-US" smtClean="0"/>
              <a:t>How do I plan a trip to a destination?</a:t>
            </a:r>
          </a:p>
          <a:p>
            <a:pPr lvl="2"/>
            <a:r>
              <a:rPr lang="en-US" smtClean="0"/>
              <a:t>What mode of transportation should</a:t>
            </a:r>
            <a:br>
              <a:rPr lang="en-US" smtClean="0"/>
            </a:br>
            <a:r>
              <a:rPr lang="en-US" smtClean="0"/>
              <a:t>I use?</a:t>
            </a:r>
          </a:p>
        </p:txBody>
      </p:sp>
      <p:sp>
        <p:nvSpPr>
          <p:cNvPr id="6553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46108-DB59-4C6B-B6A3-54157C78A0F4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6656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Coaches Conference Room -</a:t>
            </a:r>
            <a:br>
              <a:rPr lang="en-US" smtClean="0"/>
            </a:br>
            <a:r>
              <a:rPr lang="en-US" smtClean="0"/>
              <a:t>Game Day Stats</a:t>
            </a:r>
          </a:p>
        </p:txBody>
      </p:sp>
      <p:pic>
        <p:nvPicPr>
          <p:cNvPr id="6656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828800"/>
            <a:ext cx="3276600" cy="2622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Storm Operations Map</a:t>
            </a:r>
          </a:p>
          <a:p>
            <a:pPr lvl="1"/>
            <a:r>
              <a:rPr lang="en-US" smtClean="0"/>
              <a:t>Updated through Storm Apps </a:t>
            </a:r>
            <a:br>
              <a:rPr lang="en-US" smtClean="0"/>
            </a:br>
            <a:r>
              <a:rPr lang="en-US" smtClean="0"/>
              <a:t>Database</a:t>
            </a:r>
          </a:p>
          <a:p>
            <a:pPr lvl="1"/>
            <a:r>
              <a:rPr lang="en-US" smtClean="0"/>
              <a:t>Robust Functionality</a:t>
            </a:r>
          </a:p>
          <a:p>
            <a:pPr lvl="2"/>
            <a:r>
              <a:rPr lang="en-US" smtClean="0"/>
              <a:t>Flexible Address Search – “Google Like”</a:t>
            </a:r>
          </a:p>
          <a:p>
            <a:pPr lvl="2"/>
            <a:r>
              <a:rPr lang="en-US" smtClean="0"/>
              <a:t>Plowing Progress</a:t>
            </a:r>
          </a:p>
          <a:p>
            <a:pPr lvl="2"/>
            <a:r>
              <a:rPr lang="en-US" smtClean="0"/>
              <a:t>Emergency Roads</a:t>
            </a:r>
          </a:p>
          <a:p>
            <a:pPr lvl="2"/>
            <a:r>
              <a:rPr lang="en-US" smtClean="0"/>
              <a:t>Traffic Camera Layer</a:t>
            </a:r>
          </a:p>
          <a:p>
            <a:pPr lvl="2"/>
            <a:r>
              <a:rPr lang="en-US" smtClean="0"/>
              <a:t>Metro &amp; Bus Stop Layer</a:t>
            </a:r>
          </a:p>
          <a:p>
            <a:pPr lvl="2"/>
            <a:r>
              <a:rPr lang="en-US" smtClean="0"/>
              <a:t>Hospital &amp; School Locations</a:t>
            </a:r>
          </a:p>
          <a:p>
            <a:pPr lvl="2"/>
            <a:r>
              <a:rPr lang="en-US" smtClean="0"/>
              <a:t>Fire Hydrant Locations</a:t>
            </a:r>
          </a:p>
          <a:p>
            <a:pPr lvl="2"/>
            <a:r>
              <a:rPr lang="en-US" smtClean="0"/>
              <a:t>Link to Maryland State Highway Road Conditions</a:t>
            </a:r>
          </a:p>
          <a:p>
            <a:pPr lvl="2"/>
            <a:endParaRPr lang="en-US" smtClean="0"/>
          </a:p>
        </p:txBody>
      </p:sp>
      <p:sp>
        <p:nvSpPr>
          <p:cNvPr id="6553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6FF49A-1825-46DE-A4A4-15430EAB5701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6758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Coaches Conference Room -</a:t>
            </a:r>
            <a:br>
              <a:rPr lang="en-US" smtClean="0"/>
            </a:br>
            <a:r>
              <a:rPr lang="en-US" smtClean="0"/>
              <a:t>Game Day Stats</a:t>
            </a:r>
          </a:p>
        </p:txBody>
      </p:sp>
      <p:pic>
        <p:nvPicPr>
          <p:cNvPr id="67588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828800"/>
            <a:ext cx="3276600" cy="2622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96808-6481-4357-99BE-255BB1550160}" type="slidenum">
              <a:rPr lang="en-US"/>
              <a:pPr>
                <a:defRPr/>
              </a:pPr>
              <a:t>37</a:t>
            </a:fld>
            <a:endParaRPr lang="en-US"/>
          </a:p>
        </p:txBody>
      </p:sp>
      <p:pic>
        <p:nvPicPr>
          <p:cNvPr id="68610" name="Picture 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588"/>
            <a:ext cx="9144000" cy="685641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6129F-4981-4A5D-A960-3D222DF3C2C7}" type="slidenum">
              <a:rPr lang="en-US"/>
              <a:pPr>
                <a:defRPr/>
              </a:pPr>
              <a:t>38</a:t>
            </a:fld>
            <a:endParaRPr lang="en-US"/>
          </a:p>
        </p:txBody>
      </p:sp>
      <p:pic>
        <p:nvPicPr>
          <p:cNvPr id="69634" name="Picture 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6BFB41-A038-4A79-A4FC-D5A04CABC6C0}" type="slidenum">
              <a:rPr lang="en-US"/>
              <a:pPr>
                <a:defRPr/>
              </a:pPr>
              <a:t>39</a:t>
            </a:fld>
            <a:endParaRPr lang="en-US"/>
          </a:p>
        </p:txBody>
      </p:sp>
      <p:pic>
        <p:nvPicPr>
          <p:cNvPr id="70658" name="Picture 1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DHS Chief - Keith Compton</a:t>
            </a:r>
          </a:p>
          <a:p>
            <a:r>
              <a:rPr lang="en-US" smtClean="0"/>
              <a:t>Field Operations Chief - Richard Dorsey</a:t>
            </a:r>
          </a:p>
          <a:p>
            <a:r>
              <a:rPr lang="en-US" smtClean="0"/>
              <a:t>Storm Operations Center Director - Randy Paugh</a:t>
            </a:r>
          </a:p>
          <a:p>
            <a:r>
              <a:rPr lang="en-US" smtClean="0"/>
              <a:t>Storm Operations Center Manager - Steve Suprata</a:t>
            </a:r>
          </a:p>
          <a:p>
            <a:r>
              <a:rPr lang="en-US" smtClean="0"/>
              <a:t>Contract/Logistics Coordinator - Jeffery Knutsen</a:t>
            </a:r>
          </a:p>
          <a:p>
            <a:r>
              <a:rPr lang="en-US" smtClean="0"/>
              <a:t>Environmental Services Chief - Brett Linkletter</a:t>
            </a:r>
          </a:p>
          <a:p>
            <a:endParaRPr lang="en-US" smtClean="0"/>
          </a:p>
        </p:txBody>
      </p:sp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91FA1A-6F8A-4B39-95AC-1FEAE8EF01A3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8435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Introductions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914400"/>
          </a:xfrm>
        </p:spPr>
        <p:txBody>
          <a:bodyPr/>
          <a:lstStyle/>
          <a:p>
            <a:r>
              <a:rPr lang="en-US" smtClean="0"/>
              <a:t>Game-on!</a:t>
            </a:r>
            <a:br>
              <a:rPr lang="en-US" smtClean="0"/>
            </a:br>
            <a:r>
              <a:rPr lang="en-US" smtClean="0"/>
              <a:t>Taking the Field on Game Day</a:t>
            </a:r>
          </a:p>
        </p:txBody>
      </p:sp>
      <p:sp>
        <p:nvSpPr>
          <p:cNvPr id="71682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427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6117F-F3AE-41F5-A233-D6ADEFFFD3D8}" type="slidenum">
              <a:rPr lang="en-US"/>
              <a:pPr>
                <a:defRPr/>
              </a:pPr>
              <a:t>40</a:t>
            </a:fld>
            <a:endParaRPr lang="en-US"/>
          </a:p>
        </p:txBody>
      </p:sp>
      <p:pic>
        <p:nvPicPr>
          <p:cNvPr id="71684" name="Picture 5" descr="9f981a9c4ec6f3691f36580cd201f9c1-getty-98533142dv017_newengland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2057400"/>
            <a:ext cx="3048000" cy="20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685" name="Picture 7" descr="011211-pats-600[1]"/>
          <p:cNvPicPr>
            <a:picLocks noChangeAspect="1" noChangeArrowheads="1"/>
          </p:cNvPicPr>
          <p:nvPr/>
        </p:nvPicPr>
        <p:blipFill>
          <a:blip r:embed="rId3"/>
          <a:srcRect b="7649"/>
          <a:stretch>
            <a:fillRect/>
          </a:stretch>
        </p:blipFill>
        <p:spPr bwMode="auto">
          <a:xfrm>
            <a:off x="4648200" y="4346575"/>
            <a:ext cx="3638550" cy="197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686" name="Picture 8" descr="10000904H423364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394200"/>
            <a:ext cx="3276600" cy="193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687" name="Picture 9" descr="101008047-8804968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2057400"/>
            <a:ext cx="2743200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688" name="Picture 6" descr="393ef22e-59c3-448c-9d65-0a0b308e285d-big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67063" y="2743200"/>
            <a:ext cx="2809875" cy="1957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200-225 Personnel</a:t>
            </a:r>
          </a:p>
          <a:p>
            <a:r>
              <a:rPr lang="en-US" smtClean="0"/>
              <a:t>175 pieces of equipment</a:t>
            </a:r>
          </a:p>
          <a:p>
            <a:r>
              <a:rPr lang="en-US" smtClean="0"/>
              <a:t>Contractor Resources to Supplement County</a:t>
            </a:r>
          </a:p>
          <a:p>
            <a:pPr lvl="1"/>
            <a:r>
              <a:rPr lang="en-US" smtClean="0"/>
              <a:t>180 contract personnel</a:t>
            </a:r>
          </a:p>
          <a:p>
            <a:pPr lvl="1"/>
            <a:r>
              <a:rPr lang="en-US" smtClean="0"/>
              <a:t>200-225 pieces of plowing/sanding equipment</a:t>
            </a:r>
          </a:p>
          <a:p>
            <a:pPr lvl="1"/>
            <a:r>
              <a:rPr lang="en-US" smtClean="0"/>
              <a:t>If needed additional large pieces with operators</a:t>
            </a:r>
          </a:p>
          <a:p>
            <a:r>
              <a:rPr lang="en-US" smtClean="0"/>
              <a:t>Resource allocation based on actual “real time” conditions</a:t>
            </a:r>
          </a:p>
          <a:p>
            <a:pPr lvl="1"/>
            <a:r>
              <a:rPr lang="en-US" smtClean="0"/>
              <a:t>Increased effectiveness and efficiencies</a:t>
            </a:r>
          </a:p>
        </p:txBody>
      </p:sp>
      <p:sp>
        <p:nvSpPr>
          <p:cNvPr id="7270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Players, Special Teams and Reserves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22025-DB9D-42D7-AB83-098C961E36C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Emergency Strike Teams</a:t>
            </a:r>
          </a:p>
          <a:p>
            <a:pPr lvl="1"/>
            <a:r>
              <a:rPr lang="en-US" smtClean="0"/>
              <a:t>MCFRS with requisite apparatus (fire trucks, ambulance, etc.)</a:t>
            </a:r>
          </a:p>
          <a:p>
            <a:pPr lvl="1"/>
            <a:r>
              <a:rPr lang="en-US" smtClean="0"/>
              <a:t>MCPD to provide for safe haven</a:t>
            </a:r>
          </a:p>
          <a:p>
            <a:pPr lvl="1"/>
            <a:r>
              <a:rPr lang="en-US" smtClean="0"/>
              <a:t>DOT with dump truck and chain saws</a:t>
            </a:r>
          </a:p>
          <a:p>
            <a:pPr lvl="1"/>
            <a:r>
              <a:rPr lang="en-US" smtClean="0"/>
              <a:t>PEPCO to address live power lines</a:t>
            </a:r>
          </a:p>
          <a:p>
            <a:pPr lvl="1"/>
            <a:r>
              <a:rPr lang="en-US" smtClean="0"/>
              <a:t>The number of Strike teams is </a:t>
            </a:r>
            <a:br>
              <a:rPr lang="en-US" smtClean="0"/>
            </a:br>
            <a:r>
              <a:rPr lang="en-US" smtClean="0"/>
              <a:t>commensurate to the storm</a:t>
            </a:r>
          </a:p>
          <a:p>
            <a:pPr lvl="1"/>
            <a:r>
              <a:rPr lang="en-US" smtClean="0"/>
              <a:t>Addresses emergency access </a:t>
            </a:r>
            <a:br>
              <a:rPr lang="en-US" smtClean="0"/>
            </a:br>
            <a:r>
              <a:rPr lang="en-US" smtClean="0"/>
              <a:t>issues of unknown certainty</a:t>
            </a:r>
          </a:p>
          <a:p>
            <a:pPr lvl="1"/>
            <a:r>
              <a:rPr lang="en-US" smtClean="0"/>
              <a:t>All entities share single band </a:t>
            </a:r>
            <a:br>
              <a:rPr lang="en-US" smtClean="0"/>
            </a:br>
            <a:r>
              <a:rPr lang="en-US" smtClean="0"/>
              <a:t>radio frequency</a:t>
            </a:r>
          </a:p>
        </p:txBody>
      </p:sp>
      <p:sp>
        <p:nvSpPr>
          <p:cNvPr id="6041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7CE448-43C5-4903-BB90-363ED9BAD578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73731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Special Teams</a:t>
            </a:r>
          </a:p>
        </p:txBody>
      </p:sp>
      <p:pic>
        <p:nvPicPr>
          <p:cNvPr id="73732" name="Picture 5" descr="snow-postpones-eagles-game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4070350"/>
            <a:ext cx="4038600" cy="252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5 Tier Resource Deployment</a:t>
            </a:r>
          </a:p>
        </p:txBody>
      </p:sp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F3D5C-D4F2-4934-891A-A58D2728B861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102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Offensive Playbook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228600" y="1295400"/>
          <a:ext cx="8915400" cy="4572000"/>
        </p:xfrm>
        <a:graphic>
          <a:graphicData uri="http://schemas.openxmlformats.org/presentationml/2006/ole">
            <p:oleObj spid="_x0000_s1026" name="Chart" r:id="rId3" imgW="8543841" imgH="3591000" progId="MSGraph.Chart.8">
              <p:embed followColorScheme="full"/>
            </p:oleObj>
          </a:graphicData>
        </a:graphic>
      </p:graphicFrame>
      <p:sp>
        <p:nvSpPr>
          <p:cNvPr id="1030" name="AutoShape 4"/>
          <p:cNvSpPr>
            <a:spLocks noChangeArrowheads="1"/>
          </p:cNvSpPr>
          <p:nvPr/>
        </p:nvSpPr>
        <p:spPr bwMode="auto">
          <a:xfrm rot="-8100000">
            <a:off x="8629650" y="4243388"/>
            <a:ext cx="304800" cy="304800"/>
          </a:xfrm>
          <a:prstGeom prst="rtTriangle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6450" y="1709738"/>
            <a:ext cx="8921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7"/>
          <p:cNvSpPr txBox="1">
            <a:spLocks noChangeArrowheads="1"/>
          </p:cNvSpPr>
          <p:nvPr/>
        </p:nvSpPr>
        <p:spPr bwMode="auto">
          <a:xfrm>
            <a:off x="1277938" y="2138363"/>
            <a:ext cx="253206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0-2 inches</a:t>
            </a:r>
          </a:p>
        </p:txBody>
      </p:sp>
      <p:sp>
        <p:nvSpPr>
          <p:cNvPr id="1033" name="Text Box 8"/>
          <p:cNvSpPr txBox="1">
            <a:spLocks noChangeArrowheads="1"/>
          </p:cNvSpPr>
          <p:nvPr/>
        </p:nvSpPr>
        <p:spPr bwMode="auto">
          <a:xfrm>
            <a:off x="3640138" y="2684463"/>
            <a:ext cx="914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1-3 inches</a:t>
            </a:r>
          </a:p>
        </p:txBody>
      </p:sp>
      <p:sp>
        <p:nvSpPr>
          <p:cNvPr id="1034" name="Text Box 9"/>
          <p:cNvSpPr txBox="1">
            <a:spLocks noChangeArrowheads="1"/>
          </p:cNvSpPr>
          <p:nvPr/>
        </p:nvSpPr>
        <p:spPr bwMode="auto">
          <a:xfrm>
            <a:off x="4541838" y="3224213"/>
            <a:ext cx="1676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3-7 inches</a:t>
            </a:r>
          </a:p>
        </p:txBody>
      </p:sp>
      <p:sp>
        <p:nvSpPr>
          <p:cNvPr id="1035" name="Text Box 10"/>
          <p:cNvSpPr txBox="1">
            <a:spLocks noChangeArrowheads="1"/>
          </p:cNvSpPr>
          <p:nvPr/>
        </p:nvSpPr>
        <p:spPr bwMode="auto">
          <a:xfrm>
            <a:off x="6238875" y="3768725"/>
            <a:ext cx="16764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8-12 inches</a:t>
            </a:r>
          </a:p>
        </p:txBody>
      </p:sp>
      <p:sp>
        <p:nvSpPr>
          <p:cNvPr id="1036" name="Text Box 11"/>
          <p:cNvSpPr txBox="1">
            <a:spLocks noChangeArrowheads="1"/>
          </p:cNvSpPr>
          <p:nvPr/>
        </p:nvSpPr>
        <p:spPr bwMode="auto">
          <a:xfrm>
            <a:off x="7974013" y="4305300"/>
            <a:ext cx="9144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&gt;12 inches</a:t>
            </a:r>
          </a:p>
        </p:txBody>
      </p:sp>
      <p:pic>
        <p:nvPicPr>
          <p:cNvPr id="103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5538" y="2232025"/>
            <a:ext cx="8921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4425" y="2781300"/>
            <a:ext cx="8921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3303588"/>
            <a:ext cx="8921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7975" y="3876675"/>
            <a:ext cx="8921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Resource load all plow routes</a:t>
            </a:r>
          </a:p>
        </p:txBody>
      </p:sp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050132-0996-441F-BC09-1F5C3564915A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7680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Offensive Playbook</a:t>
            </a:r>
          </a:p>
        </p:txBody>
      </p:sp>
      <p:pic>
        <p:nvPicPr>
          <p:cNvPr id="76804" name="Picture 6"/>
          <p:cNvPicPr>
            <a:picLocks noChangeAspect="1" noChangeArrowheads="1"/>
          </p:cNvPicPr>
          <p:nvPr/>
        </p:nvPicPr>
        <p:blipFill>
          <a:blip r:embed="rId2"/>
          <a:srcRect l="146" t="4089" r="584" b="1135"/>
          <a:stretch>
            <a:fillRect/>
          </a:stretch>
        </p:blipFill>
        <p:spPr bwMode="auto">
          <a:xfrm>
            <a:off x="0" y="12192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PlowEquityInt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7826" name="AutoShape 3"/>
          <p:cNvSpPr>
            <a:spLocks noChangeArrowheads="1"/>
          </p:cNvSpPr>
          <p:nvPr/>
        </p:nvSpPr>
        <p:spPr bwMode="auto">
          <a:xfrm>
            <a:off x="1638300" y="338138"/>
            <a:ext cx="5867400" cy="957262"/>
          </a:xfrm>
          <a:prstGeom prst="rect">
            <a:avLst/>
          </a:prstGeom>
          <a:solidFill>
            <a:schemeClr val="bg1">
              <a:alpha val="70195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Residential Plow Route</a:t>
            </a:r>
          </a:p>
        </p:txBody>
      </p:sp>
      <p:sp>
        <p:nvSpPr>
          <p:cNvPr id="5939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B49D41-54DB-4013-9E2D-635B124E9646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77828" name="AutoShape 3"/>
          <p:cNvSpPr>
            <a:spLocks noChangeArrowheads="1"/>
          </p:cNvSpPr>
          <p:nvPr/>
        </p:nvSpPr>
        <p:spPr bwMode="auto">
          <a:xfrm>
            <a:off x="304800" y="5181600"/>
            <a:ext cx="28194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9" name="Text Box 4"/>
          <p:cNvSpPr txBox="1">
            <a:spLocks noChangeArrowheads="1"/>
          </p:cNvSpPr>
          <p:nvPr/>
        </p:nvSpPr>
        <p:spPr bwMode="auto">
          <a:xfrm>
            <a:off x="838200" y="5392738"/>
            <a:ext cx="2286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Intersections (86)</a:t>
            </a:r>
          </a:p>
          <a:p>
            <a:pPr>
              <a:spcBef>
                <a:spcPct val="50000"/>
              </a:spcBef>
            </a:pPr>
            <a:r>
              <a:rPr lang="en-US"/>
              <a:t>Cul-de-sacs (7)</a:t>
            </a:r>
          </a:p>
        </p:txBody>
      </p:sp>
      <p:sp>
        <p:nvSpPr>
          <p:cNvPr id="77830" name="Oval 5"/>
          <p:cNvSpPr>
            <a:spLocks noChangeArrowheads="1"/>
          </p:cNvSpPr>
          <p:nvPr/>
        </p:nvSpPr>
        <p:spPr bwMode="auto">
          <a:xfrm>
            <a:off x="584200" y="5507038"/>
            <a:ext cx="152400" cy="152400"/>
          </a:xfrm>
          <a:prstGeom prst="ellipse">
            <a:avLst/>
          </a:prstGeom>
          <a:solidFill>
            <a:srgbClr val="FF9966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1" name="Oval 6"/>
          <p:cNvSpPr>
            <a:spLocks noChangeArrowheads="1"/>
          </p:cNvSpPr>
          <p:nvPr/>
        </p:nvSpPr>
        <p:spPr bwMode="auto">
          <a:xfrm>
            <a:off x="584200" y="592613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9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/>
              <a:t>Adoption of Salt Management Plan</a:t>
            </a:r>
          </a:p>
          <a:p>
            <a:pPr lvl="1"/>
            <a:r>
              <a:rPr lang="en-US" smtClean="0"/>
              <a:t>Quality operator training</a:t>
            </a:r>
          </a:p>
          <a:p>
            <a:pPr lvl="1"/>
            <a:r>
              <a:rPr lang="en-US" smtClean="0"/>
              <a:t>Improve record keeping</a:t>
            </a:r>
          </a:p>
          <a:p>
            <a:pPr lvl="2"/>
            <a:r>
              <a:rPr lang="en-US" smtClean="0"/>
              <a:t>Measure outputs</a:t>
            </a:r>
          </a:p>
          <a:p>
            <a:pPr lvl="2"/>
            <a:r>
              <a:rPr lang="en-US" smtClean="0"/>
              <a:t>Application rates</a:t>
            </a:r>
          </a:p>
          <a:p>
            <a:pPr lvl="1"/>
            <a:r>
              <a:rPr lang="en-US" smtClean="0"/>
              <a:t>Mapping of salt vulnerable areas</a:t>
            </a:r>
          </a:p>
          <a:p>
            <a:pPr lvl="1"/>
            <a:r>
              <a:rPr lang="en-US" smtClean="0"/>
              <a:t>Good house-keeping of salt </a:t>
            </a:r>
            <a:br>
              <a:rPr lang="en-US" smtClean="0"/>
            </a:br>
            <a:r>
              <a:rPr lang="en-US" smtClean="0"/>
              <a:t>storage facilities</a:t>
            </a:r>
          </a:p>
          <a:p>
            <a:pPr lvl="1"/>
            <a:r>
              <a:rPr lang="en-US" smtClean="0"/>
              <a:t>Identification of snow dump sites </a:t>
            </a:r>
          </a:p>
        </p:txBody>
      </p:sp>
      <p:sp>
        <p:nvSpPr>
          <p:cNvPr id="23554" name="Slide Number Placeholder 3"/>
          <p:cNvSpPr txBox="1">
            <a:spLocks noGrp="1"/>
          </p:cNvSpPr>
          <p:nvPr/>
        </p:nvSpPr>
        <p:spPr bwMode="auto">
          <a:xfrm>
            <a:off x="7010400" y="6629400"/>
            <a:ext cx="2133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12FCD14B-CD47-441B-872F-4B678BC794C8}" type="slidenum">
              <a:rPr lang="en-US" sz="1000" b="0">
                <a:cs typeface="+mn-cs"/>
              </a:rPr>
              <a:pPr algn="r">
                <a:defRPr/>
              </a:pPr>
              <a:t>46</a:t>
            </a:fld>
            <a:endParaRPr lang="en-US" sz="1000" b="0">
              <a:cs typeface="+mn-cs"/>
            </a:endParaRPr>
          </a:p>
        </p:txBody>
      </p:sp>
      <p:sp>
        <p:nvSpPr>
          <p:cNvPr id="78851" name="Rectangle 2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Playbook Strategies</a:t>
            </a:r>
          </a:p>
        </p:txBody>
      </p:sp>
      <p:pic>
        <p:nvPicPr>
          <p:cNvPr id="78852" name="Picture 432" descr="Salt Dome 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3829050"/>
            <a:ext cx="3733800" cy="28003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 txBox="1">
            <a:spLocks noGrp="1"/>
          </p:cNvSpPr>
          <p:nvPr/>
        </p:nvSpPr>
        <p:spPr bwMode="auto">
          <a:xfrm>
            <a:off x="7010400" y="6629400"/>
            <a:ext cx="2133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C7076088-7D83-41D9-A12F-F64CEFB87596}" type="slidenum">
              <a:rPr lang="en-US" sz="1000" b="0">
                <a:cs typeface="+mn-cs"/>
              </a:rPr>
              <a:pPr algn="r">
                <a:defRPr/>
              </a:pPr>
              <a:t>47</a:t>
            </a:fld>
            <a:endParaRPr lang="en-US" sz="1000" b="0">
              <a:cs typeface="+mn-cs"/>
            </a:endParaRPr>
          </a:p>
        </p:txBody>
      </p:sp>
      <p:sp>
        <p:nvSpPr>
          <p:cNvPr id="79874" name="Rectangle 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Playbook Strategies</a:t>
            </a:r>
            <a:br>
              <a:rPr lang="en-US" smtClean="0"/>
            </a:br>
            <a:r>
              <a:rPr lang="en-US" smtClean="0"/>
              <a:t>Pretreatment of Major Roadways</a:t>
            </a:r>
          </a:p>
        </p:txBody>
      </p:sp>
      <p:sp>
        <p:nvSpPr>
          <p:cNvPr id="79875" name="Rectangle 9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/>
              <a:t>Includes all major roads (966 Lane Miles)</a:t>
            </a:r>
          </a:p>
          <a:p>
            <a:r>
              <a:rPr lang="en-US" smtClean="0"/>
              <a:t>Brine manufactured in house</a:t>
            </a:r>
          </a:p>
          <a:p>
            <a:pPr lvl="1"/>
            <a:r>
              <a:rPr lang="en-US" smtClean="0"/>
              <a:t>Assures sufficient quantities to meet needs</a:t>
            </a:r>
          </a:p>
          <a:p>
            <a:r>
              <a:rPr lang="en-US" smtClean="0"/>
              <a:t>Apply liquid anti-icer to roadway surface before storms</a:t>
            </a:r>
          </a:p>
          <a:p>
            <a:r>
              <a:rPr lang="en-US" smtClean="0"/>
              <a:t>Cost effective treatment of pavement frost, black ice and snow removal</a:t>
            </a:r>
          </a:p>
          <a:p>
            <a:r>
              <a:rPr lang="en-US" smtClean="0"/>
              <a:t>Reduces amount of salt applied</a:t>
            </a:r>
          </a:p>
          <a:p>
            <a:r>
              <a:rPr lang="en-US" smtClean="0"/>
              <a:t>Introduces a significant safety factor</a:t>
            </a:r>
          </a:p>
          <a:p>
            <a:r>
              <a:rPr lang="en-US" smtClean="0"/>
              <a:t>Easy and environmental friendly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http://www.salemhigh.com/newstaff/departments/general_studies/images/blackboard_chalk_by_raindart-d54a3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13" y="806450"/>
            <a:ext cx="8639175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Offensive Playbook - Core Strategy</a:t>
            </a:r>
          </a:p>
        </p:txBody>
      </p:sp>
      <p:sp>
        <p:nvSpPr>
          <p:cNvPr id="5837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CF8B27-9AE1-45E9-9572-3D06FD02B818}" type="slidenum">
              <a:rPr lang="en-US"/>
              <a:pPr>
                <a:defRPr/>
              </a:pPr>
              <a:t>48</a:t>
            </a:fld>
            <a:endParaRPr lang="en-US"/>
          </a:p>
        </p:txBody>
      </p:sp>
      <p:pic>
        <p:nvPicPr>
          <p:cNvPr id="8090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506538"/>
            <a:ext cx="7620000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94E059-8AE1-4987-9AFE-75771B215412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81923" name="Title 4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914400"/>
          </a:xfrm>
        </p:spPr>
        <p:txBody>
          <a:bodyPr/>
          <a:lstStyle/>
          <a:p>
            <a:r>
              <a:rPr lang="en-US" smtClean="0"/>
              <a:t>Post-game</a:t>
            </a:r>
          </a:p>
        </p:txBody>
      </p:sp>
      <p:pic>
        <p:nvPicPr>
          <p:cNvPr id="81924" name="Picture 7" descr="108267310_display_image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247775"/>
            <a:ext cx="3276600" cy="2181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25" name="Picture 5" descr="image[2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8350" y="3259138"/>
            <a:ext cx="5067300" cy="3370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26" name="Picture 6" descr="95653875_display_image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600" y="1414463"/>
            <a:ext cx="3530600" cy="2351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DHS District Supervisors:</a:t>
            </a:r>
          </a:p>
          <a:p>
            <a:pPr lvl="1"/>
            <a:r>
              <a:rPr lang="en-US" smtClean="0"/>
              <a:t>Louis Machetto (Bethesda Depot)</a:t>
            </a:r>
          </a:p>
          <a:p>
            <a:pPr lvl="1"/>
            <a:r>
              <a:rPr lang="en-US" smtClean="0"/>
              <a:t>Gregory Bryant (Colesville Depot)</a:t>
            </a:r>
          </a:p>
          <a:p>
            <a:pPr lvl="1"/>
            <a:r>
              <a:rPr lang="en-US" smtClean="0"/>
              <a:t>William “Billy” Mead (Gaithersburg East Depot)</a:t>
            </a:r>
          </a:p>
          <a:p>
            <a:pPr lvl="1"/>
            <a:r>
              <a:rPr lang="en-US" smtClean="0"/>
              <a:t>Chester “Chuck” Haynes (Gaithersburg West Depot)</a:t>
            </a:r>
          </a:p>
          <a:p>
            <a:pPr lvl="1"/>
            <a:r>
              <a:rPr lang="en-US" smtClean="0"/>
              <a:t>Larry Herron (Silver Spring Depot)</a:t>
            </a:r>
          </a:p>
          <a:p>
            <a:r>
              <a:rPr lang="en-US" smtClean="0"/>
              <a:t>DHS Contractor Supervisors</a:t>
            </a:r>
          </a:p>
          <a:p>
            <a:pPr lvl="1"/>
            <a:r>
              <a:rPr lang="en-US" smtClean="0"/>
              <a:t>John Birton</a:t>
            </a:r>
          </a:p>
          <a:p>
            <a:pPr lvl="1"/>
            <a:r>
              <a:rPr lang="en-US" smtClean="0"/>
              <a:t>Donald Noble</a:t>
            </a:r>
          </a:p>
        </p:txBody>
      </p:sp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3A137B-4A04-4321-B4A0-58A5F216F719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20483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Introductions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After a storm has ended, crews continue operations with the following completion expectations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 lvl="1"/>
            <a:r>
              <a:rPr lang="en-US" smtClean="0"/>
              <a:t>Type of snow, ambient temperatures, road temperatures and wind conditions will alter the time frames</a:t>
            </a:r>
          </a:p>
        </p:txBody>
      </p:sp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DD74E-5195-4F0F-8E5B-CBC669094CC0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205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Post-game Activities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2133600"/>
          <a:ext cx="8594725" cy="2670175"/>
        </p:xfrm>
        <a:graphic>
          <a:graphicData uri="http://schemas.openxmlformats.org/presentationml/2006/ole">
            <p:oleObj spid="_x0000_s2050" name="Chart" r:id="rId3" imgW="8553551" imgH="2657518" progId="MSGraph.Chart.8">
              <p:embed followColorScheme="full"/>
            </p:oleObj>
          </a:graphicData>
        </a:graphic>
      </p:graphicFrame>
      <p:sp>
        <p:nvSpPr>
          <p:cNvPr id="251906" name="Rectangle 2"/>
          <p:cNvSpPr>
            <a:spLocks noChangeArrowheads="1"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3600">
              <a:solidFill>
                <a:srgbClr val="660033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Notification to Special Teams, Reserve List, and other Leagues</a:t>
            </a:r>
          </a:p>
          <a:p>
            <a:r>
              <a:rPr lang="en-US" smtClean="0"/>
              <a:t>Careful assessment of countywide road conditions and weather forecast</a:t>
            </a:r>
          </a:p>
          <a:p>
            <a:r>
              <a:rPr lang="en-US" smtClean="0"/>
              <a:t>Reduce support as appropriate</a:t>
            </a:r>
          </a:p>
          <a:p>
            <a:r>
              <a:rPr lang="en-US" smtClean="0"/>
              <a:t>Scale back depot resources</a:t>
            </a:r>
          </a:p>
          <a:p>
            <a:r>
              <a:rPr lang="en-US" smtClean="0"/>
              <a:t>Activation of Lead Depot</a:t>
            </a:r>
          </a:p>
          <a:p>
            <a:endParaRPr lang="en-US" smtClean="0"/>
          </a:p>
          <a:p>
            <a:endParaRPr lang="en-US" smtClean="0"/>
          </a:p>
        </p:txBody>
      </p:sp>
      <p:sp>
        <p:nvSpPr>
          <p:cNvPr id="686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59F5DD-D6EE-4669-A27C-309B00DA2027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8499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Post-game Activities</a:t>
            </a:r>
          </a:p>
        </p:txBody>
      </p:sp>
      <p:pic>
        <p:nvPicPr>
          <p:cNvPr id="84996" name="Picture 6" descr="imagesCAZ1Z7N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4324350"/>
            <a:ext cx="3962400" cy="2305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QA/QC storm cleanup</a:t>
            </a:r>
          </a:p>
          <a:p>
            <a:r>
              <a:rPr lang="en-US" smtClean="0"/>
              <a:t>Inspect storm drainage</a:t>
            </a:r>
          </a:p>
          <a:p>
            <a:r>
              <a:rPr lang="en-US" smtClean="0"/>
              <a:t>Replace mailbox knock downs (if any)</a:t>
            </a:r>
          </a:p>
          <a:p>
            <a:r>
              <a:rPr lang="en-US" smtClean="0"/>
              <a:t>Activate pothole trucks</a:t>
            </a:r>
          </a:p>
          <a:p>
            <a:r>
              <a:rPr lang="en-US" smtClean="0"/>
              <a:t>Prepare for next storm…</a:t>
            </a:r>
          </a:p>
          <a:p>
            <a:r>
              <a:rPr lang="en-US" smtClean="0"/>
              <a:t>Risk management response</a:t>
            </a:r>
          </a:p>
          <a:p>
            <a:endParaRPr lang="en-US" smtClean="0"/>
          </a:p>
        </p:txBody>
      </p:sp>
      <p:sp>
        <p:nvSpPr>
          <p:cNvPr id="7270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013DF-FEAF-428C-8C25-34097903C449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8601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Post-game Activities</a:t>
            </a:r>
            <a:br>
              <a:rPr lang="en-US" smtClean="0"/>
            </a:br>
            <a:endParaRPr lang="en-US" smtClean="0"/>
          </a:p>
        </p:txBody>
      </p:sp>
      <p:pic>
        <p:nvPicPr>
          <p:cNvPr id="86020" name="Picture 5" descr="nfl-snow-plow-game_display_image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3650" y="5229225"/>
            <a:ext cx="26988" cy="1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8" descr="nfl-snow-plow-game_display_image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9300" y="3421063"/>
            <a:ext cx="26988" cy="1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Condition of equipment and facilities</a:t>
            </a:r>
          </a:p>
          <a:p>
            <a:r>
              <a:rPr lang="en-US" smtClean="0"/>
              <a:t>Status of county personnel</a:t>
            </a:r>
          </a:p>
          <a:p>
            <a:r>
              <a:rPr lang="en-US" smtClean="0"/>
              <a:t>Status of contract resources</a:t>
            </a:r>
          </a:p>
          <a:p>
            <a:r>
              <a:rPr lang="en-US" smtClean="0"/>
              <a:t>Material inventory</a:t>
            </a:r>
          </a:p>
          <a:p>
            <a:r>
              <a:rPr lang="en-US" smtClean="0"/>
              <a:t>Weather forecasts</a:t>
            </a:r>
          </a:p>
          <a:p>
            <a:pPr lvl="1"/>
            <a:r>
              <a:rPr lang="en-US" smtClean="0"/>
              <a:t>Timing of next storm event </a:t>
            </a:r>
            <a:br>
              <a:rPr lang="en-US" smtClean="0"/>
            </a:br>
            <a:r>
              <a:rPr lang="en-US" smtClean="0"/>
              <a:t>(back-to-back storms)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  <p:sp>
        <p:nvSpPr>
          <p:cNvPr id="7373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E6E5ED-48F1-476E-9FE1-06FCD148EAF7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870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Post-game Activities</a:t>
            </a:r>
            <a:br>
              <a:rPr lang="en-US" smtClean="0"/>
            </a:br>
            <a:endParaRPr lang="en-US" smtClean="0"/>
          </a:p>
        </p:txBody>
      </p:sp>
      <p:pic>
        <p:nvPicPr>
          <p:cNvPr id="87044" name="Picture 5" descr="storm-rdp-mdbae112jpg-ede408680130ae2c_large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4338638"/>
            <a:ext cx="4191000" cy="2281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DOT Senior Management</a:t>
            </a:r>
          </a:p>
          <a:p>
            <a:pPr lvl="1"/>
            <a:r>
              <a:rPr lang="en-US" smtClean="0"/>
              <a:t>County Executive, Chief Administrative Officers, and Elected Officials</a:t>
            </a:r>
          </a:p>
          <a:p>
            <a:r>
              <a:rPr lang="en-US" smtClean="0"/>
              <a:t>District and Contract Supervisors</a:t>
            </a:r>
          </a:p>
          <a:p>
            <a:r>
              <a:rPr lang="en-US" smtClean="0"/>
              <a:t>Inspection staff and contractors</a:t>
            </a:r>
          </a:p>
          <a:p>
            <a:r>
              <a:rPr lang="en-US" smtClean="0"/>
              <a:t>MC311 Call Center</a:t>
            </a:r>
          </a:p>
          <a:p>
            <a:r>
              <a:rPr lang="en-US" smtClean="0"/>
              <a:t>Review customer feedback</a:t>
            </a:r>
          </a:p>
          <a:p>
            <a:r>
              <a:rPr lang="en-US" smtClean="0"/>
              <a:t>Self assessment</a:t>
            </a:r>
          </a:p>
          <a:p>
            <a:r>
              <a:rPr lang="en-US" smtClean="0"/>
              <a:t>Increase effectiveness and efficiencies</a:t>
            </a:r>
          </a:p>
          <a:p>
            <a:endParaRPr lang="en-US" smtClean="0"/>
          </a:p>
        </p:txBody>
      </p:sp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EB71BC-E893-43C4-B309-583B0A3653C7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88067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Post-game Debriefing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Storm Analysis As-planned</a:t>
            </a:r>
          </a:p>
        </p:txBody>
      </p:sp>
      <p:pic>
        <p:nvPicPr>
          <p:cNvPr id="89090" name="Picture 2" descr="http://www.salemhigh.com/newstaff/departments/general_studies/images/blackboard_chalk_by_raindart-d54a3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13" y="806450"/>
            <a:ext cx="8639175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4" descr="PV-130308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00" y="1066800"/>
            <a:ext cx="7237413" cy="477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Post-game Debriefing</a:t>
            </a:r>
            <a:br>
              <a:rPr lang="en-US" smtClean="0"/>
            </a:br>
            <a:r>
              <a:rPr lang="en-US" smtClean="0"/>
              <a:t>Review Game Day Stats</a:t>
            </a:r>
          </a:p>
        </p:txBody>
      </p:sp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9FAC6-49A8-445C-9741-494151C2503D}" type="slidenum">
              <a:rPr lang="en-US"/>
              <a:pPr>
                <a:defRPr/>
              </a:pPr>
              <a:t>56</a:t>
            </a:fld>
            <a:endParaRPr lang="en-US"/>
          </a:p>
        </p:txBody>
      </p:sp>
      <p:pic>
        <p:nvPicPr>
          <p:cNvPr id="90115" name="Picture 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930400"/>
            <a:ext cx="41148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550" y="4521200"/>
            <a:ext cx="35242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1854200"/>
            <a:ext cx="39624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8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83163" y="4445000"/>
            <a:ext cx="390207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9" name="Text Box 24"/>
          <p:cNvSpPr txBox="1">
            <a:spLocks noChangeArrowheads="1"/>
          </p:cNvSpPr>
          <p:nvPr/>
        </p:nvSpPr>
        <p:spPr bwMode="auto">
          <a:xfrm>
            <a:off x="304800" y="1549400"/>
            <a:ext cx="411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Timeline </a:t>
            </a:r>
          </a:p>
        </p:txBody>
      </p:sp>
      <p:sp>
        <p:nvSpPr>
          <p:cNvPr id="90120" name="Text Box 25"/>
          <p:cNvSpPr txBox="1">
            <a:spLocks noChangeArrowheads="1"/>
          </p:cNvSpPr>
          <p:nvPr/>
        </p:nvSpPr>
        <p:spPr bwMode="auto">
          <a:xfrm>
            <a:off x="4876800" y="1549400"/>
            <a:ext cx="411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Snow and Wind</a:t>
            </a:r>
          </a:p>
        </p:txBody>
      </p:sp>
      <p:sp>
        <p:nvSpPr>
          <p:cNvPr id="90121" name="Text Box 26"/>
          <p:cNvSpPr txBox="1">
            <a:spLocks noChangeArrowheads="1"/>
          </p:cNvSpPr>
          <p:nvPr/>
        </p:nvSpPr>
        <p:spPr bwMode="auto">
          <a:xfrm>
            <a:off x="304800" y="4140200"/>
            <a:ext cx="411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Equipment </a:t>
            </a:r>
          </a:p>
        </p:txBody>
      </p:sp>
      <p:sp>
        <p:nvSpPr>
          <p:cNvPr id="90122" name="Text Box 27"/>
          <p:cNvSpPr txBox="1">
            <a:spLocks noChangeArrowheads="1"/>
          </p:cNvSpPr>
          <p:nvPr/>
        </p:nvSpPr>
        <p:spPr bwMode="auto">
          <a:xfrm>
            <a:off x="4876800" y="4140200"/>
            <a:ext cx="411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Snow and Temperatures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3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914400"/>
          </a:xfrm>
        </p:spPr>
        <p:txBody>
          <a:bodyPr/>
          <a:lstStyle/>
          <a:p>
            <a:r>
              <a:rPr lang="en-US" smtClean="0"/>
              <a:t>Postseason</a:t>
            </a:r>
          </a:p>
        </p:txBody>
      </p:sp>
      <p:sp>
        <p:nvSpPr>
          <p:cNvPr id="91138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98D013-F59D-4CEC-8D25-E2BE7C22052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91140" name="Picture 5" descr="df69cac1-d464-40c5-96ff-8954b2f4f767_650x366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828800"/>
            <a:ext cx="6191250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Why the fuss about a speedy snow clean-up?</a:t>
            </a:r>
          </a:p>
          <a:p>
            <a:r>
              <a:rPr lang="en-US" smtClean="0"/>
              <a:t>Who does it benefit?</a:t>
            </a:r>
          </a:p>
          <a:p>
            <a:r>
              <a:rPr lang="en-US" smtClean="0"/>
              <a:t>Is the cost of clean up worth the overall effort?</a:t>
            </a:r>
          </a:p>
          <a:p>
            <a:r>
              <a:rPr lang="en-US" smtClean="0"/>
              <a:t>After all, the snow will melt on its own, won’t it?</a:t>
            </a:r>
          </a:p>
        </p:txBody>
      </p:sp>
      <p:sp>
        <p:nvSpPr>
          <p:cNvPr id="7475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5398A0-82A9-4102-A9CF-EC665E283DBF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9216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Postseason Review</a:t>
            </a:r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/>
          <a:srcRect l="638" t="966" r="336" b="1474"/>
          <a:stretch>
            <a:fillRect/>
          </a:stretch>
        </p:blipFill>
        <p:spPr bwMode="auto">
          <a:xfrm>
            <a:off x="2232025" y="3581400"/>
            <a:ext cx="4678363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According to a Global Insight study:</a:t>
            </a:r>
          </a:p>
          <a:p>
            <a:pPr lvl="1"/>
            <a:r>
              <a:rPr lang="en-US" smtClean="0"/>
              <a:t>The economic impact of snow related closures far exceed the cost of timely snow removal. </a:t>
            </a:r>
          </a:p>
          <a:p>
            <a:pPr lvl="1"/>
            <a:r>
              <a:rPr lang="en-US" smtClean="0"/>
              <a:t>The expenditure of upfront resources in the short-term, more than justifies the long-term payoff.</a:t>
            </a:r>
          </a:p>
          <a:p>
            <a:pPr lvl="1"/>
            <a:r>
              <a:rPr lang="en-US" smtClean="0"/>
              <a:t>A one-day major snowstorm can cost a state $300-$700 million on both direct and indirect costs.</a:t>
            </a:r>
          </a:p>
        </p:txBody>
      </p:sp>
      <p:sp>
        <p:nvSpPr>
          <p:cNvPr id="7577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28864-7009-43A2-A209-5616917FB650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9318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Postseason Review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DOT Director – Art Holmes</a:t>
            </a:r>
          </a:p>
        </p:txBody>
      </p:sp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5FEAF-E5EE-48D0-9BF7-B8C5323AAE14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2253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Welcoming Remarks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Every winter, over 116,000 people are injured and over 1,300 are killed on America’s highways due to snowy, slushy, or icy roads</a:t>
            </a:r>
          </a:p>
          <a:p>
            <a:r>
              <a:rPr lang="en-US" smtClean="0"/>
              <a:t>Nationally, snowstorms cost as</a:t>
            </a:r>
            <a:br>
              <a:rPr lang="en-US" smtClean="0"/>
            </a:br>
            <a:r>
              <a:rPr lang="en-US" smtClean="0"/>
              <a:t>much as $700 million per day in</a:t>
            </a:r>
            <a:br>
              <a:rPr lang="en-US" smtClean="0"/>
            </a:br>
            <a:r>
              <a:rPr lang="en-US" smtClean="0"/>
              <a:t>lost economic activity</a:t>
            </a:r>
          </a:p>
          <a:p>
            <a:r>
              <a:rPr lang="en-US" smtClean="0"/>
              <a:t>It costs the Federal Government</a:t>
            </a:r>
            <a:br>
              <a:rPr lang="en-US" smtClean="0"/>
            </a:br>
            <a:r>
              <a:rPr lang="en-US" smtClean="0"/>
              <a:t>$100 million per day to shutdown</a:t>
            </a:r>
          </a:p>
          <a:p>
            <a:endParaRPr lang="en-US" smtClean="0"/>
          </a:p>
        </p:txBody>
      </p:sp>
      <p:sp>
        <p:nvSpPr>
          <p:cNvPr id="7680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4F7B19-B4DC-410A-B4AE-68EAEA19B696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9421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Postseason Review</a:t>
            </a:r>
          </a:p>
        </p:txBody>
      </p:sp>
      <p:pic>
        <p:nvPicPr>
          <p:cNvPr id="94212" name="Picture 432" descr="Baltimore Sun article 12-19-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1888" y="2209800"/>
            <a:ext cx="2779712" cy="3352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Global Objective</a:t>
            </a:r>
          </a:p>
          <a:p>
            <a:pPr lvl="1"/>
            <a:r>
              <a:rPr lang="en-US" smtClean="0"/>
              <a:t>Emergency Access</a:t>
            </a:r>
          </a:p>
          <a:p>
            <a:pPr lvl="2"/>
            <a:r>
              <a:rPr lang="en-US" smtClean="0"/>
              <a:t>Ensure accessible main road conditions for ALL Emergency Services</a:t>
            </a:r>
          </a:p>
          <a:p>
            <a:pPr lvl="2"/>
            <a:r>
              <a:rPr lang="en-US" smtClean="0"/>
              <a:t>All out effort by all field positions until such time as all county roads in a safe and passable condition</a:t>
            </a:r>
          </a:p>
          <a:p>
            <a:pPr lvl="2"/>
            <a:r>
              <a:rPr lang="en-US" smtClean="0"/>
              <a:t>Effective storm operations relates to intangible benefits such as quality and equity of service</a:t>
            </a:r>
          </a:p>
          <a:p>
            <a:r>
              <a:rPr lang="en-US" smtClean="0"/>
              <a:t>Plan for the worst and hope for the best</a:t>
            </a:r>
          </a:p>
        </p:txBody>
      </p:sp>
      <p:sp>
        <p:nvSpPr>
          <p:cNvPr id="7782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41BE5E-ADF2-43DA-A8FA-EAFDEC9C7AC0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9523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Postseason Review</a:t>
            </a:r>
          </a:p>
        </p:txBody>
      </p:sp>
      <p:pic>
        <p:nvPicPr>
          <p:cNvPr id="95236" name="Picture 5" descr="1163431505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6575" y="4576763"/>
            <a:ext cx="2990850" cy="1971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Examine efficiencies</a:t>
            </a:r>
          </a:p>
          <a:p>
            <a:r>
              <a:rPr lang="en-US" smtClean="0"/>
              <a:t>Examine shortcomings</a:t>
            </a:r>
          </a:p>
          <a:p>
            <a:r>
              <a:rPr lang="en-US" smtClean="0"/>
              <a:t>Rate contractors</a:t>
            </a:r>
          </a:p>
          <a:p>
            <a:r>
              <a:rPr lang="en-US" smtClean="0"/>
              <a:t>Assess communications</a:t>
            </a:r>
          </a:p>
          <a:p>
            <a:r>
              <a:rPr lang="en-US" smtClean="0"/>
              <a:t>Consider all feedback (negative and positive)</a:t>
            </a:r>
          </a:p>
          <a:p>
            <a:r>
              <a:rPr lang="en-US" smtClean="0"/>
              <a:t>Develop a “Self Rating”</a:t>
            </a:r>
          </a:p>
        </p:txBody>
      </p:sp>
      <p:sp>
        <p:nvSpPr>
          <p:cNvPr id="7987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310D96-DE93-4417-8B49-09FB7BE8164F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972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Postseason Review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There is no better time than the present to express our appreciation for your support.</a:t>
            </a:r>
          </a:p>
          <a:p>
            <a:r>
              <a:rPr lang="en-US" smtClean="0"/>
              <a:t>The Montgomery County Department of Transportation’s Division of Highway Services thanks everyone for making a difference towards our winter snow plowing and removal operations.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  <p:sp>
        <p:nvSpPr>
          <p:cNvPr id="8499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5AB055-C4F3-4E4D-AD9C-6EA612E23207}" type="slidenum">
              <a:rPr lang="en-US"/>
              <a:pPr>
                <a:defRPr/>
              </a:pPr>
              <a:t>63</a:t>
            </a:fld>
            <a:endParaRPr lang="en-US"/>
          </a:p>
        </p:txBody>
      </p:sp>
      <p:sp>
        <p:nvSpPr>
          <p:cNvPr id="9933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Thanks to all: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8" descr="tailgate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150938"/>
            <a:ext cx="3429000" cy="2278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0354" name="Picture 7" descr="lsu_tailgating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173163"/>
            <a:ext cx="3124200" cy="2255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704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B6AFB1-1AFC-4EC5-9D51-051AC1534FD8}" type="slidenum">
              <a:rPr lang="en-US"/>
              <a:pPr>
                <a:defRPr/>
              </a:pPr>
              <a:t>64</a:t>
            </a:fld>
            <a:endParaRPr lang="en-US"/>
          </a:p>
        </p:txBody>
      </p:sp>
      <p:sp>
        <p:nvSpPr>
          <p:cNvPr id="10035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0357" name="Picture 5" descr="playbook_tailgate_spread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5900" y="4402138"/>
            <a:ext cx="3124200" cy="2227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0358" name="Picture 4" descr="Tailgating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52700" y="2590800"/>
            <a:ext cx="4038600" cy="26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0359" name="Picture 6" descr="fans[1]"/>
          <p:cNvPicPr>
            <a:picLocks noChangeAspect="1" noChangeArrowheads="1"/>
          </p:cNvPicPr>
          <p:nvPr/>
        </p:nvPicPr>
        <p:blipFill>
          <a:blip r:embed="rId6"/>
          <a:srcRect l="3125" t="2661" r="2812" b="3992"/>
          <a:stretch>
            <a:fillRect/>
          </a:stretch>
        </p:blipFill>
        <p:spPr bwMode="auto">
          <a:xfrm>
            <a:off x="533400" y="4624388"/>
            <a:ext cx="2867025" cy="2005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868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Inform public and private sectors of DOT procedures for management of the 2013-2014 Snow Season</a:t>
            </a:r>
          </a:p>
          <a:p>
            <a:pPr>
              <a:lnSpc>
                <a:spcPct val="90000"/>
              </a:lnSpc>
            </a:pPr>
            <a:r>
              <a:rPr lang="en-US" smtClean="0"/>
              <a:t>Public Outreach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Inform the public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Inform elected officials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Transparency</a:t>
            </a:r>
          </a:p>
          <a:p>
            <a:pPr lvl="2">
              <a:lnSpc>
                <a:spcPct val="90000"/>
              </a:lnSpc>
            </a:pPr>
            <a:r>
              <a:rPr lang="en-US" smtClean="0"/>
              <a:t>Manage public expectations</a:t>
            </a:r>
          </a:p>
          <a:p>
            <a:pPr lvl="2">
              <a:lnSpc>
                <a:spcPct val="90000"/>
              </a:lnSpc>
            </a:pPr>
            <a:r>
              <a:rPr lang="en-US" smtClean="0"/>
              <a:t>Temper public expectations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Provide reliable information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Real-time information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Storm Operations Map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YouTube, Twitter, </a:t>
            </a:r>
            <a:br>
              <a:rPr lang="en-US" smtClean="0"/>
            </a:br>
            <a:r>
              <a:rPr lang="en-US" smtClean="0"/>
              <a:t>CATV Channel 6, </a:t>
            </a:r>
          </a:p>
          <a:p>
            <a:pPr>
              <a:lnSpc>
                <a:spcPct val="90000"/>
              </a:lnSpc>
            </a:pPr>
            <a:endParaRPr lang="en-US" smtClean="0"/>
          </a:p>
        </p:txBody>
      </p:sp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A44BB-E537-48F9-ACCB-9737557C245E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457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Storm Challenge</a:t>
            </a:r>
          </a:p>
        </p:txBody>
      </p:sp>
      <p:pic>
        <p:nvPicPr>
          <p:cNvPr id="24580" name="Picture 5" descr="topper-nfl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4449763"/>
            <a:ext cx="4114800" cy="2179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When you consider the term "game readiness;" it's an ongoing activity which includes:</a:t>
            </a:r>
          </a:p>
          <a:p>
            <a:pPr lvl="1"/>
            <a:r>
              <a:rPr lang="en-US" smtClean="0"/>
              <a:t>planning</a:t>
            </a:r>
          </a:p>
          <a:p>
            <a:pPr lvl="1"/>
            <a:r>
              <a:rPr lang="en-US" smtClean="0"/>
              <a:t>coordinating</a:t>
            </a:r>
          </a:p>
          <a:p>
            <a:pPr lvl="1"/>
            <a:r>
              <a:rPr lang="en-US" smtClean="0"/>
              <a:t>training staff</a:t>
            </a:r>
          </a:p>
          <a:p>
            <a:pPr lvl="1"/>
            <a:r>
              <a:rPr lang="en-US" smtClean="0"/>
              <a:t>preparation of equipment</a:t>
            </a:r>
          </a:p>
          <a:p>
            <a:pPr lvl="1"/>
            <a:r>
              <a:rPr lang="en-US" smtClean="0"/>
              <a:t>contracts solicitation</a:t>
            </a:r>
          </a:p>
          <a:p>
            <a:pPr lvl="1"/>
            <a:r>
              <a:rPr lang="en-US" smtClean="0"/>
              <a:t>materials acquisition</a:t>
            </a:r>
          </a:p>
          <a:p>
            <a:endParaRPr lang="en-US" smtClean="0"/>
          </a:p>
        </p:txBody>
      </p:sp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C35F9-7416-4150-AE44-925BA15677BD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26627" name="Rectangle 4"/>
          <p:cNvSpPr>
            <a:spLocks noGrp="1" noChangeArrowheads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smtClean="0"/>
              <a:t>Game Readiness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What do we plan for? (Planning “Drivers”) 	</a:t>
            </a:r>
          </a:p>
          <a:p>
            <a:pPr lvl="1"/>
            <a:r>
              <a:rPr lang="en-US" smtClean="0"/>
              <a:t>Weather Forecasts (“Plan for the worst and hope for the best.”)</a:t>
            </a:r>
          </a:p>
          <a:p>
            <a:pPr lvl="1"/>
            <a:r>
              <a:rPr lang="en-US" smtClean="0"/>
              <a:t>Equipment Operators</a:t>
            </a:r>
          </a:p>
          <a:p>
            <a:pPr lvl="1"/>
            <a:r>
              <a:rPr lang="en-US" smtClean="0"/>
              <a:t>Supervisors and Managers</a:t>
            </a:r>
          </a:p>
          <a:p>
            <a:pPr lvl="1"/>
            <a:r>
              <a:rPr lang="en-US" smtClean="0"/>
              <a:t>Contract Support (regional competition)</a:t>
            </a:r>
          </a:p>
          <a:p>
            <a:pPr lvl="1"/>
            <a:r>
              <a:rPr lang="en-US" smtClean="0"/>
              <a:t>Materials</a:t>
            </a:r>
          </a:p>
        </p:txBody>
      </p:sp>
      <p:sp>
        <p:nvSpPr>
          <p:cNvPr id="2867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Team Readiness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D91150-38E5-4272-AE61-894894067C8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lue Snow Flak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Blue Snow Flak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ue Snow Flak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Snow Flak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Snow Flak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Snow Flak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Snow Flak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Snow Flak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ue Snow Flak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ue Snow Flak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ue Snow Flak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ue Snow Flak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ue Snow Flak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ue Snow Flak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6234</TotalTime>
  <Words>1948</Words>
  <Application>Microsoft Office PowerPoint</Application>
  <PresentationFormat>On-screen Show (4:3)</PresentationFormat>
  <Paragraphs>446</Paragraphs>
  <Slides>64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Calibri</vt:lpstr>
      <vt:lpstr>Times New Roman</vt:lpstr>
      <vt:lpstr>1_Blue Snow Flakes</vt:lpstr>
      <vt:lpstr>1_Blue Snow Flakes</vt:lpstr>
      <vt:lpstr>Chart</vt:lpstr>
      <vt:lpstr>SNOW SUMMIT 2013-2014</vt:lpstr>
      <vt:lpstr>Today’s Game Plan</vt:lpstr>
      <vt:lpstr>Introductions</vt:lpstr>
      <vt:lpstr>Introductions</vt:lpstr>
      <vt:lpstr>Introductions</vt:lpstr>
      <vt:lpstr>Welcoming Remarks</vt:lpstr>
      <vt:lpstr>The Storm Challenge</vt:lpstr>
      <vt:lpstr>Game Readiness</vt:lpstr>
      <vt:lpstr>Team Readiness</vt:lpstr>
      <vt:lpstr>Team Readiness</vt:lpstr>
      <vt:lpstr>Team Readiness</vt:lpstr>
      <vt:lpstr>Team Readiness </vt:lpstr>
      <vt:lpstr>Team Readiness</vt:lpstr>
      <vt:lpstr>Montgomery County Fan Base Statistics</vt:lpstr>
      <vt:lpstr>Montgomery County Fan Base Statistics</vt:lpstr>
      <vt:lpstr>Storm Analysis, Forecasting, and Notification</vt:lpstr>
      <vt:lpstr>Storm Analysis, Forecasting, and Notification</vt:lpstr>
      <vt:lpstr>Slide 18</vt:lpstr>
      <vt:lpstr>Slide 19</vt:lpstr>
      <vt:lpstr>Slide 20</vt:lpstr>
      <vt:lpstr>Storm Analysis, Forecasting, and Notification</vt:lpstr>
      <vt:lpstr>Storm Analysis, Forecasting, and Notification</vt:lpstr>
      <vt:lpstr>Storm Analysis, Forecasting, and Notification</vt:lpstr>
      <vt:lpstr>Storm Analysis, Forecasting, and Notification</vt:lpstr>
      <vt:lpstr>Storm Analysis, Forecasting, and Notification</vt:lpstr>
      <vt:lpstr>Game Day Forecast Considerations</vt:lpstr>
      <vt:lpstr>The Coaches Conference Room -   Storm Operations Center (SOC)</vt:lpstr>
      <vt:lpstr>Slide 28</vt:lpstr>
      <vt:lpstr>The Coaches Conference Room - Storm Operations Center (SOC)</vt:lpstr>
      <vt:lpstr>The Coaches Conference Room - Storm Operations Center (SOC)</vt:lpstr>
      <vt:lpstr>The Coaches Conference Room - Storm Operations Center (SOC)</vt:lpstr>
      <vt:lpstr>The Coaches Conference Room - Storm Operations Center (SOC)</vt:lpstr>
      <vt:lpstr>Slide 33</vt:lpstr>
      <vt:lpstr>The Coaches Conference Room - Storm Operations Center (SOC)</vt:lpstr>
      <vt:lpstr>The Coaches Conference Room - Game Day Stats</vt:lpstr>
      <vt:lpstr>The Coaches Conference Room - Game Day Stats</vt:lpstr>
      <vt:lpstr>Slide 37</vt:lpstr>
      <vt:lpstr>Slide 38</vt:lpstr>
      <vt:lpstr>Slide 39</vt:lpstr>
      <vt:lpstr>Game-on! Taking the Field on Game Day</vt:lpstr>
      <vt:lpstr>Players, Special Teams and Reserves List</vt:lpstr>
      <vt:lpstr>Special Teams</vt:lpstr>
      <vt:lpstr>Offensive Playbook</vt:lpstr>
      <vt:lpstr>Offensive Playbook</vt:lpstr>
      <vt:lpstr>Slide 45</vt:lpstr>
      <vt:lpstr>Playbook Strategies</vt:lpstr>
      <vt:lpstr>Playbook Strategies Pretreatment of Major Roadways</vt:lpstr>
      <vt:lpstr>Offensive Playbook - Core Strategy</vt:lpstr>
      <vt:lpstr>Post-game</vt:lpstr>
      <vt:lpstr>Post-game Activities</vt:lpstr>
      <vt:lpstr>Post-game Activities</vt:lpstr>
      <vt:lpstr>Post-game Activities </vt:lpstr>
      <vt:lpstr>Post-game Activities </vt:lpstr>
      <vt:lpstr>Post-game Debriefing </vt:lpstr>
      <vt:lpstr>Storm Analysis As-planned</vt:lpstr>
      <vt:lpstr>Post-game Debriefing Review Game Day Stats</vt:lpstr>
      <vt:lpstr>Postseason</vt:lpstr>
      <vt:lpstr>Postseason Review</vt:lpstr>
      <vt:lpstr>Postseason Review</vt:lpstr>
      <vt:lpstr>Postseason Review</vt:lpstr>
      <vt:lpstr>Postseason Review</vt:lpstr>
      <vt:lpstr>Postseason Review</vt:lpstr>
      <vt:lpstr>Thanks to all:</vt:lpstr>
      <vt:lpstr>Slide 64</vt:lpstr>
    </vt:vector>
  </TitlesOfParts>
  <Company>Montgomery County Government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Snow Summit 2006</dc:title>
  <dc:creator>DTS/DCM</dc:creator>
  <cp:lastModifiedBy>paughr01</cp:lastModifiedBy>
  <cp:revision>502</cp:revision>
  <dcterms:created xsi:type="dcterms:W3CDTF">2006-10-22T19:16:34Z</dcterms:created>
  <dcterms:modified xsi:type="dcterms:W3CDTF">2013-10-28T18:46:33Z</dcterms:modified>
</cp:coreProperties>
</file>